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 userDrawn="1">
          <p15:clr>
            <a:srgbClr val="A4A3A4"/>
          </p15:clr>
        </p15:guide>
        <p15:guide id="3" orient="horz" pos="958" userDrawn="1">
          <p15:clr>
            <a:srgbClr val="A4A3A4"/>
          </p15:clr>
        </p15:guide>
        <p15:guide id="4" orient="horz" pos="4065" userDrawn="1">
          <p15:clr>
            <a:srgbClr val="A4A3A4"/>
          </p15:clr>
        </p15:guide>
        <p15:guide id="5" orient="horz" pos="4110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pos="1231" userDrawn="1">
          <p15:clr>
            <a:srgbClr val="A4A3A4"/>
          </p15:clr>
        </p15:guide>
        <p15:guide id="9" pos="6993" userDrawn="1">
          <p15:clr>
            <a:srgbClr val="A4A3A4"/>
          </p15:clr>
        </p15:guide>
        <p15:guide id="10" pos="3840" userDrawn="1">
          <p15:clr>
            <a:srgbClr val="A4A3A4"/>
          </p15:clr>
        </p15:guide>
        <p15:guide id="11" pos="3795" userDrawn="1">
          <p15:clr>
            <a:srgbClr val="A4A3A4"/>
          </p15:clr>
        </p15:guide>
        <p15:guide id="12" pos="3885" userDrawn="1">
          <p15:clr>
            <a:srgbClr val="A4A3A4"/>
          </p15:clr>
        </p15:guide>
        <p15:guide id="13" pos="4248" userDrawn="1">
          <p15:clr>
            <a:srgbClr val="A4A3A4"/>
          </p15:clr>
        </p15:guide>
        <p15:guide id="14" pos="4340" userDrawn="1">
          <p15:clr>
            <a:srgbClr val="A4A3A4"/>
          </p15:clr>
        </p15:guide>
        <p15:guide id="15" pos="4679" userDrawn="1">
          <p15:clr>
            <a:srgbClr val="A4A3A4"/>
          </p15:clr>
        </p15:guide>
        <p15:guide id="16" pos="4770" userDrawn="1">
          <p15:clr>
            <a:srgbClr val="A4A3A4"/>
          </p15:clr>
        </p15:guide>
        <p15:guide id="17" pos="5132" userDrawn="1">
          <p15:clr>
            <a:srgbClr val="A4A3A4"/>
          </p15:clr>
        </p15:guide>
        <p15:guide id="18" pos="5223" userDrawn="1">
          <p15:clr>
            <a:srgbClr val="A4A3A4"/>
          </p15:clr>
        </p15:guide>
        <p15:guide id="19" pos="6108" userDrawn="1">
          <p15:clr>
            <a:srgbClr val="A4A3A4"/>
          </p15:clr>
        </p15:guide>
        <p15:guide id="21" pos="6449" userDrawn="1">
          <p15:clr>
            <a:srgbClr val="A4A3A4"/>
          </p15:clr>
        </p15:guide>
        <p15:guide id="22" pos="6902" userDrawn="1">
          <p15:clr>
            <a:srgbClr val="A4A3A4"/>
          </p15:clr>
        </p15:guide>
        <p15:guide id="23" pos="3432" userDrawn="1">
          <p15:clr>
            <a:srgbClr val="A4A3A4"/>
          </p15:clr>
        </p15:guide>
        <p15:guide id="24" pos="3342" userDrawn="1">
          <p15:clr>
            <a:srgbClr val="A4A3A4"/>
          </p15:clr>
        </p15:guide>
        <p15:guide id="25" pos="3000" userDrawn="1">
          <p15:clr>
            <a:srgbClr val="A4A3A4"/>
          </p15:clr>
        </p15:guide>
        <p15:guide id="26" pos="2911" userDrawn="1">
          <p15:clr>
            <a:srgbClr val="A4A3A4"/>
          </p15:clr>
        </p15:guide>
        <p15:guide id="27" pos="2547" userDrawn="1">
          <p15:clr>
            <a:srgbClr val="A4A3A4"/>
          </p15:clr>
        </p15:guide>
        <p15:guide id="28" pos="2457" userDrawn="1">
          <p15:clr>
            <a:srgbClr val="A4A3A4"/>
          </p15:clr>
        </p15:guide>
        <p15:guide id="29" pos="2116" userDrawn="1">
          <p15:clr>
            <a:srgbClr val="A4A3A4"/>
          </p15:clr>
        </p15:guide>
        <p15:guide id="30" pos="2026" userDrawn="1">
          <p15:clr>
            <a:srgbClr val="A4A3A4"/>
          </p15:clr>
        </p15:guide>
        <p15:guide id="31" pos="1662" userDrawn="1">
          <p15:clr>
            <a:srgbClr val="A4A3A4"/>
          </p15:clr>
        </p15:guide>
        <p15:guide id="32" pos="1573" userDrawn="1">
          <p15:clr>
            <a:srgbClr val="A4A3A4"/>
          </p15:clr>
        </p15:guide>
        <p15:guide id="36" pos="5564" userDrawn="1">
          <p15:clr>
            <a:srgbClr val="A4A3A4"/>
          </p15:clr>
        </p15:guide>
        <p15:guide id="37" pos="5655" userDrawn="1">
          <p15:clr>
            <a:srgbClr val="A4A3A4"/>
          </p15:clr>
        </p15:guide>
        <p15:guide id="38" pos="6017" userDrawn="1">
          <p15:clr>
            <a:srgbClr val="A4A3A4"/>
          </p15:clr>
        </p15:guide>
        <p15:guide id="40" pos="779" userDrawn="1">
          <p15:clr>
            <a:srgbClr val="A4A3A4"/>
          </p15:clr>
        </p15:guide>
        <p15:guide id="41" pos="687" userDrawn="1">
          <p15:clr>
            <a:srgbClr val="A4A3A4"/>
          </p15:clr>
        </p15:guide>
        <p15:guide id="42" pos="347" userDrawn="1">
          <p15:clr>
            <a:srgbClr val="A4A3A4"/>
          </p15:clr>
        </p15:guide>
        <p15:guide id="44" pos="6540" userDrawn="1">
          <p15:clr>
            <a:srgbClr val="A4A3A4"/>
          </p15:clr>
        </p15:guide>
        <p15:guide id="46" pos="7332" userDrawn="1">
          <p15:clr>
            <a:srgbClr val="A4A3A4"/>
          </p15:clr>
        </p15:guide>
        <p15:guide id="47" pos="1141" userDrawn="1">
          <p15:clr>
            <a:srgbClr val="A4A3A4"/>
          </p15:clr>
        </p15:guide>
        <p15:guide id="48" pos="257" userDrawn="1">
          <p15:clr>
            <a:srgbClr val="A4A3A4"/>
          </p15:clr>
        </p15:guide>
        <p15:guide id="49" pos="7424" userDrawn="1">
          <p15:clr>
            <a:srgbClr val="A4A3A4"/>
          </p15:clr>
        </p15:guide>
        <p15:guide id="50" pos="211" userDrawn="1">
          <p15:clr>
            <a:srgbClr val="A4A3A4"/>
          </p15:clr>
        </p15:guide>
        <p15:guide id="51" pos="74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06E6E"/>
    <a:srgbClr val="BEC3C8"/>
    <a:srgbClr val="EB829B"/>
    <a:srgbClr val="D20537"/>
    <a:srgbClr val="8C9196"/>
    <a:srgbClr val="2D373C"/>
    <a:srgbClr val="1EA5A5"/>
    <a:srgbClr val="A5D7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120" d="100"/>
          <a:sy n="120" d="100"/>
        </p:scale>
        <p:origin x="114" y="168"/>
      </p:cViewPr>
      <p:guideLst>
        <p:guide orient="horz" pos="3929"/>
        <p:guide orient="horz" pos="958"/>
        <p:guide orient="horz" pos="4065"/>
        <p:guide orient="horz" pos="4110"/>
        <p:guide orient="horz" pos="4178"/>
        <p:guide pos="1231"/>
        <p:guide pos="6993"/>
        <p:guide pos="3840"/>
        <p:guide pos="3795"/>
        <p:guide pos="3885"/>
        <p:guide pos="4248"/>
        <p:guide pos="4340"/>
        <p:guide pos="4679"/>
        <p:guide pos="4770"/>
        <p:guide pos="5132"/>
        <p:guide pos="5223"/>
        <p:guide pos="6108"/>
        <p:guide pos="6449"/>
        <p:guide pos="6902"/>
        <p:guide pos="3432"/>
        <p:guide pos="3342"/>
        <p:guide pos="3000"/>
        <p:guide pos="2911"/>
        <p:guide pos="2547"/>
        <p:guide pos="2457"/>
        <p:guide pos="2116"/>
        <p:guide pos="2026"/>
        <p:guide pos="1662"/>
        <p:guide pos="1573"/>
        <p:guide pos="5564"/>
        <p:guide pos="5655"/>
        <p:guide pos="6017"/>
        <p:guide pos="779"/>
        <p:guide pos="687"/>
        <p:guide pos="347"/>
        <p:guide pos="6540"/>
        <p:guide pos="7332"/>
        <p:guide pos="1141"/>
        <p:guide pos="257"/>
        <p:guide pos="7424"/>
        <p:guide pos="211"/>
        <p:guide pos="74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84FEB8E-57CB-43C0-BEF7-4F4116A5252C}" type="datetimeFigureOut">
              <a:rPr lang="de-CH" smtClean="0"/>
              <a:t>03.09.2025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A53D58F-CC03-47C4-AC79-D3C984A6151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783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1" y="214313"/>
            <a:ext cx="11977200" cy="29266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1800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800" y="1376363"/>
            <a:ext cx="7428256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800" y="2564904"/>
            <a:ext cx="906780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00" y="396000"/>
            <a:ext cx="1628546" cy="5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751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4" userDrawn="1">
          <p15:clr>
            <a:srgbClr val="FBAE40"/>
          </p15:clr>
        </p15:guide>
        <p15:guide id="2" pos="7542" userDrawn="1">
          <p15:clr>
            <a:srgbClr val="FBAE40"/>
          </p15:clr>
        </p15:guide>
        <p15:guide id="3" orient="horz" pos="4183" userDrawn="1">
          <p15:clr>
            <a:srgbClr val="FBAE40"/>
          </p15:clr>
        </p15:guide>
        <p15:guide id="4" pos="136" userDrawn="1">
          <p15:clr>
            <a:srgbClr val="FBAE40"/>
          </p15:clr>
        </p15:guide>
        <p15:guide id="5" orient="horz" pos="270" userDrawn="1">
          <p15:clr>
            <a:srgbClr val="FBAE40"/>
          </p15:clr>
        </p15:guide>
        <p15:guide id="6" pos="52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(gros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0" y="334800"/>
            <a:ext cx="11521840" cy="5112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334800" y="5554800"/>
            <a:ext cx="11521839" cy="61204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124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(Vollfläch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05280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32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183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212726"/>
            <a:ext cx="11976100" cy="27844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1800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800" y="1376363"/>
            <a:ext cx="7284240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800" y="2564904"/>
            <a:ext cx="906780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0"/>
          </p:nvPr>
        </p:nvSpPr>
        <p:spPr>
          <a:xfrm>
            <a:off x="215900" y="2997203"/>
            <a:ext cx="11760200" cy="3641722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51" y="396000"/>
            <a:ext cx="1628546" cy="5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09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6" userDrawn="1">
          <p15:clr>
            <a:srgbClr val="FBAE40"/>
          </p15:clr>
        </p15:guide>
        <p15:guide id="2" orient="horz" pos="134" userDrawn="1">
          <p15:clr>
            <a:srgbClr val="FBAE40"/>
          </p15:clr>
        </p15:guide>
        <p15:guide id="3" orient="horz" pos="4182" userDrawn="1">
          <p15:clr>
            <a:srgbClr val="FBAE40"/>
          </p15:clr>
        </p15:guide>
        <p15:guide id="4" pos="7544" userDrawn="1">
          <p15:clr>
            <a:srgbClr val="FBAE40"/>
          </p15:clr>
        </p15:guide>
        <p15:guide id="5" orient="horz" pos="27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520826"/>
            <a:ext cx="1152184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168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522800"/>
            <a:ext cx="5688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6166800" y="1520826"/>
            <a:ext cx="5688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2783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e,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94800" y="1522800"/>
            <a:ext cx="7200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531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800" y="404813"/>
            <a:ext cx="11521840" cy="7559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800" y="1522800"/>
            <a:ext cx="3744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8110800" y="1520826"/>
            <a:ext cx="3744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1" name="Inhaltsplatzhalter 2"/>
          <p:cNvSpPr>
            <a:spLocks noGrp="1"/>
          </p:cNvSpPr>
          <p:nvPr>
            <p:ph idx="14"/>
          </p:nvPr>
        </p:nvSpPr>
        <p:spPr>
          <a:xfrm>
            <a:off x="4222800" y="1520826"/>
            <a:ext cx="3744000" cy="4716462"/>
          </a:xfrm>
        </p:spPr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34710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0" y="1520824"/>
            <a:ext cx="8498051" cy="39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8976640" y="1520827"/>
            <a:ext cx="2880000" cy="3959998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1534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1" y="1520824"/>
            <a:ext cx="5688000" cy="259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6800" y="1520825"/>
            <a:ext cx="5688000" cy="2592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334799" y="4221088"/>
            <a:ext cx="5688000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6"/>
          </p:nvPr>
        </p:nvSpPr>
        <p:spPr>
          <a:xfrm>
            <a:off x="6166800" y="4221088"/>
            <a:ext cx="5688000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635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34800" y="1520824"/>
            <a:ext cx="3744000" cy="3276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334800" y="4901715"/>
            <a:ext cx="3744000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6"/>
          </p:nvPr>
        </p:nvSpPr>
        <p:spPr>
          <a:xfrm>
            <a:off x="4224208" y="1520825"/>
            <a:ext cx="3744000" cy="3276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4219199" y="4901716"/>
            <a:ext cx="3744000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" name="Bildplatzhalter 6"/>
          <p:cNvSpPr>
            <a:spLocks noGrp="1"/>
          </p:cNvSpPr>
          <p:nvPr>
            <p:ph type="pic" sz="quarter" idx="18"/>
          </p:nvPr>
        </p:nvSpPr>
        <p:spPr>
          <a:xfrm>
            <a:off x="8112640" y="1524273"/>
            <a:ext cx="3744000" cy="3276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de-CH" dirty="0"/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9"/>
          </p:nvPr>
        </p:nvSpPr>
        <p:spPr>
          <a:xfrm>
            <a:off x="8114400" y="4905164"/>
            <a:ext cx="3744000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5054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35360" y="404813"/>
            <a:ext cx="11521280" cy="7559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35360" y="1520826"/>
            <a:ext cx="11521280" cy="47164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Textmasterformat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34800" y="6524626"/>
            <a:ext cx="2878667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Titel Vortrag, Autor, DD.MM.YY 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120682" y="6525344"/>
            <a:ext cx="2544283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ctr">
              <a:defRPr sz="6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de-CH" dirty="0"/>
              <a:t>Universität Basel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64965" y="6525344"/>
            <a:ext cx="191675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450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63" r:id="rId4"/>
    <p:sldLayoutId id="2147483665" r:id="rId5"/>
    <p:sldLayoutId id="2147483664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54" r:id="rId12"/>
    <p:sldLayoutId id="2147483655" r:id="rId13"/>
  </p:sldLayoutIdLst>
  <p:hf hdr="0"/>
  <p:txStyles>
    <p:titleStyle>
      <a:lvl1pPr algn="l" defTabSz="914400" rtl="0" eaLnBrk="1" latinLnBrk="0" hangingPunct="1">
        <a:lnSpc>
          <a:spcPts val="2500"/>
        </a:lnSpc>
        <a:spcBef>
          <a:spcPct val="0"/>
        </a:spcBef>
        <a:buNone/>
        <a:defRPr sz="2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personalintegrity@unibas.ch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800" y="1376363"/>
            <a:ext cx="7849488" cy="1044526"/>
          </a:xfrm>
        </p:spPr>
        <p:txBody>
          <a:bodyPr/>
          <a:lstStyle/>
          <a:p>
            <a:r>
              <a:rPr lang="de-CH" dirty="0"/>
              <a:t>Vizerektorat People &amp; Culture </a:t>
            </a:r>
            <a:r>
              <a:rPr lang="de-CH" sz="2800" b="0" dirty="0"/>
              <a:t>Fachstelle Persönliche Integrität</a:t>
            </a:r>
            <a:br>
              <a:rPr lang="de-CH" b="0" dirty="0"/>
            </a:b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3212976"/>
            <a:ext cx="3384376" cy="351587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655840" y="3761656"/>
            <a:ext cx="6955301" cy="30963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just">
              <a:lnSpc>
                <a:spcPts val="2200"/>
              </a:lnSpc>
            </a:pPr>
            <a:r>
              <a:rPr lang="en-US" sz="1600" dirty="0"/>
              <a:t>Die Universität Basel </a:t>
            </a:r>
            <a:r>
              <a:rPr lang="en-US" sz="1600" dirty="0" err="1"/>
              <a:t>bekennt</a:t>
            </a:r>
            <a:r>
              <a:rPr lang="en-US" sz="1600" dirty="0"/>
              <a:t> </a:t>
            </a:r>
            <a:r>
              <a:rPr lang="en-US" sz="1600" dirty="0" err="1"/>
              <a:t>sich</a:t>
            </a:r>
            <a:r>
              <a:rPr lang="en-US" sz="1600" dirty="0"/>
              <a:t> </a:t>
            </a:r>
            <a:r>
              <a:rPr lang="en-US" sz="1600" dirty="0" err="1"/>
              <a:t>zu</a:t>
            </a:r>
            <a:r>
              <a:rPr lang="en-US" sz="1600" dirty="0"/>
              <a:t> </a:t>
            </a:r>
            <a:r>
              <a:rPr lang="en-US" sz="1600" dirty="0" err="1"/>
              <a:t>einem</a:t>
            </a:r>
            <a:r>
              <a:rPr lang="en-US" sz="1600" dirty="0"/>
              <a:t> </a:t>
            </a:r>
            <a:r>
              <a:rPr lang="en-US" sz="1600" dirty="0" err="1"/>
              <a:t>Studien</a:t>
            </a:r>
            <a:r>
              <a:rPr lang="en-US" sz="1600" dirty="0"/>
              <a:t>-, </a:t>
            </a:r>
            <a:r>
              <a:rPr lang="en-US" sz="1600" dirty="0" err="1"/>
              <a:t>Forschungs</a:t>
            </a:r>
            <a:r>
              <a:rPr lang="en-US" sz="1600" dirty="0"/>
              <a:t>- und </a:t>
            </a:r>
          </a:p>
          <a:p>
            <a:pPr algn="just">
              <a:lnSpc>
                <a:spcPts val="2200"/>
              </a:lnSpc>
            </a:pPr>
            <a:r>
              <a:rPr lang="en-US" sz="1600" dirty="0" err="1"/>
              <a:t>Arbeitsklima</a:t>
            </a:r>
            <a:r>
              <a:rPr lang="en-US" sz="1600" dirty="0"/>
              <a:t>, das den Schutz der </a:t>
            </a:r>
            <a:r>
              <a:rPr lang="en-US" sz="1600" dirty="0" err="1"/>
              <a:t>persönlichen</a:t>
            </a:r>
            <a:r>
              <a:rPr lang="en-US" sz="1600" dirty="0"/>
              <a:t> </a:t>
            </a:r>
            <a:r>
              <a:rPr lang="en-US" sz="1600" dirty="0" err="1"/>
              <a:t>Integrität</a:t>
            </a:r>
            <a:r>
              <a:rPr lang="en-US" sz="1600" dirty="0"/>
              <a:t> </a:t>
            </a:r>
            <a:r>
              <a:rPr lang="en-US" sz="1600" dirty="0" err="1"/>
              <a:t>achtet</a:t>
            </a:r>
            <a:r>
              <a:rPr lang="en-US" sz="1600" dirty="0"/>
              <a:t>.</a:t>
            </a:r>
          </a:p>
          <a:p>
            <a:pPr algn="just">
              <a:lnSpc>
                <a:spcPts val="2200"/>
              </a:lnSpc>
            </a:pPr>
            <a:endParaRPr lang="en-US" sz="1600" dirty="0"/>
          </a:p>
          <a:p>
            <a:pPr algn="just">
              <a:lnSpc>
                <a:spcPts val="2200"/>
              </a:lnSpc>
            </a:pPr>
            <a:r>
              <a:rPr lang="en-US" sz="1600" dirty="0" err="1"/>
              <a:t>Verletzungen</a:t>
            </a:r>
            <a:r>
              <a:rPr lang="en-US" sz="1600" dirty="0"/>
              <a:t> der </a:t>
            </a:r>
            <a:r>
              <a:rPr lang="en-US" sz="1600" dirty="0" err="1"/>
              <a:t>persönlichen</a:t>
            </a:r>
            <a:r>
              <a:rPr lang="en-US" sz="1600" dirty="0"/>
              <a:t> </a:t>
            </a:r>
            <a:r>
              <a:rPr lang="en-US" sz="1600" dirty="0" err="1"/>
              <a:t>Integrität</a:t>
            </a:r>
            <a:r>
              <a:rPr lang="en-US" sz="1600" dirty="0"/>
              <a:t> </a:t>
            </a:r>
            <a:r>
              <a:rPr lang="en-US" sz="1600" dirty="0" err="1"/>
              <a:t>sind</a:t>
            </a:r>
            <a:r>
              <a:rPr lang="en-US" sz="1600" dirty="0"/>
              <a:t> </a:t>
            </a:r>
            <a:r>
              <a:rPr lang="en-US" sz="1600" dirty="0" err="1"/>
              <a:t>Angriffe</a:t>
            </a:r>
            <a:r>
              <a:rPr lang="en-US" sz="1600" dirty="0"/>
              <a:t> auf die Person </a:t>
            </a:r>
            <a:r>
              <a:rPr lang="en-US" sz="1600" dirty="0" err="1"/>
              <a:t>als</a:t>
            </a:r>
            <a:r>
              <a:rPr lang="en-US" sz="1600" dirty="0"/>
              <a:t> </a:t>
            </a:r>
          </a:p>
          <a:p>
            <a:pPr algn="just">
              <a:lnSpc>
                <a:spcPts val="2200"/>
              </a:lnSpc>
            </a:pPr>
            <a:r>
              <a:rPr lang="en-US" sz="1600" dirty="0" err="1"/>
              <a:t>Ganzes</a:t>
            </a:r>
            <a:r>
              <a:rPr lang="en-US" sz="1600" dirty="0"/>
              <a:t>. Es </a:t>
            </a:r>
            <a:r>
              <a:rPr lang="en-US" sz="1600" dirty="0" err="1"/>
              <a:t>handelt</a:t>
            </a:r>
            <a:r>
              <a:rPr lang="en-US" sz="1600" dirty="0"/>
              <a:t> </a:t>
            </a:r>
            <a:r>
              <a:rPr lang="en-US" sz="1600" dirty="0" err="1"/>
              <a:t>sich</a:t>
            </a:r>
            <a:r>
              <a:rPr lang="en-US" sz="1600" dirty="0"/>
              <a:t> um </a:t>
            </a:r>
            <a:r>
              <a:rPr lang="en-US" sz="1600" dirty="0" err="1"/>
              <a:t>Verhaltensweisen</a:t>
            </a:r>
            <a:r>
              <a:rPr lang="en-US" sz="1600" dirty="0"/>
              <a:t>, die </a:t>
            </a:r>
            <a:r>
              <a:rPr lang="en-US" sz="1600" dirty="0" err="1"/>
              <a:t>Grenzen</a:t>
            </a:r>
            <a:r>
              <a:rPr lang="en-US" sz="1600" dirty="0"/>
              <a:t> </a:t>
            </a:r>
            <a:r>
              <a:rPr lang="en-US" sz="1600" dirty="0" err="1"/>
              <a:t>verletzen</a:t>
            </a:r>
            <a:r>
              <a:rPr lang="en-US" sz="1600" dirty="0"/>
              <a:t> und </a:t>
            </a:r>
          </a:p>
          <a:p>
            <a:pPr algn="just">
              <a:lnSpc>
                <a:spcPts val="2200"/>
              </a:lnSpc>
            </a:pPr>
            <a:r>
              <a:rPr lang="en-US" sz="1600" dirty="0"/>
              <a:t>das </a:t>
            </a:r>
            <a:r>
              <a:rPr lang="en-US" sz="1600" dirty="0" err="1"/>
              <a:t>Selbstwertgefühl</a:t>
            </a:r>
            <a:r>
              <a:rPr lang="en-US" sz="1600" dirty="0"/>
              <a:t> der Person </a:t>
            </a:r>
            <a:r>
              <a:rPr lang="en-US" sz="1600" dirty="0" err="1"/>
              <a:t>beeinträchtigen</a:t>
            </a:r>
            <a:r>
              <a:rPr lang="en-US" sz="1600" dirty="0"/>
              <a:t>. Dazu </a:t>
            </a:r>
            <a:r>
              <a:rPr lang="en-US" sz="1600" dirty="0" err="1"/>
              <a:t>zählen</a:t>
            </a:r>
            <a:r>
              <a:rPr lang="en-US" sz="1600" dirty="0"/>
              <a:t> </a:t>
            </a:r>
            <a:r>
              <a:rPr lang="en-US" sz="1600" dirty="0" err="1"/>
              <a:t>insbesondere</a:t>
            </a:r>
            <a:r>
              <a:rPr lang="en-US" sz="1600" dirty="0"/>
              <a:t> </a:t>
            </a:r>
          </a:p>
          <a:p>
            <a:pPr algn="just">
              <a:lnSpc>
                <a:spcPts val="2200"/>
              </a:lnSpc>
            </a:pPr>
            <a:r>
              <a:rPr lang="en-US" sz="1600" dirty="0"/>
              <a:t>Mobbing, </a:t>
            </a:r>
            <a:r>
              <a:rPr lang="en-US" sz="1600" dirty="0" err="1"/>
              <a:t>Diskriminierung</a:t>
            </a:r>
            <a:r>
              <a:rPr lang="en-US" sz="1600" dirty="0"/>
              <a:t> und </a:t>
            </a:r>
            <a:r>
              <a:rPr lang="en-US" sz="1600" dirty="0" err="1"/>
              <a:t>sexuelle</a:t>
            </a:r>
            <a:r>
              <a:rPr lang="en-US" sz="1600" dirty="0"/>
              <a:t> </a:t>
            </a:r>
            <a:r>
              <a:rPr lang="en-US" sz="1600" dirty="0" err="1"/>
              <a:t>Belästigung</a:t>
            </a:r>
            <a:r>
              <a:rPr lang="en-US" sz="1600" dirty="0"/>
              <a:t>. </a:t>
            </a:r>
            <a:r>
              <a:rPr lang="en-US" sz="1600" dirty="0" err="1"/>
              <a:t>Darüber</a:t>
            </a:r>
            <a:r>
              <a:rPr lang="en-US" sz="1600" dirty="0"/>
              <a:t> </a:t>
            </a:r>
            <a:r>
              <a:rPr lang="en-US" sz="1600" dirty="0" err="1"/>
              <a:t>hinaus</a:t>
            </a:r>
            <a:r>
              <a:rPr lang="en-US" sz="1600" dirty="0"/>
              <a:t> </a:t>
            </a:r>
            <a:r>
              <a:rPr lang="en-US" sz="1600" dirty="0" err="1"/>
              <a:t>können</a:t>
            </a:r>
            <a:r>
              <a:rPr lang="en-US" sz="1600" dirty="0"/>
              <a:t> </a:t>
            </a:r>
          </a:p>
          <a:p>
            <a:pPr algn="just">
              <a:lnSpc>
                <a:spcPts val="2200"/>
              </a:lnSpc>
            </a:pPr>
            <a:r>
              <a:rPr lang="en-US" sz="1600" dirty="0" err="1"/>
              <a:t>auch</a:t>
            </a:r>
            <a:r>
              <a:rPr lang="en-US" sz="1600" dirty="0"/>
              <a:t> in </a:t>
            </a:r>
            <a:r>
              <a:rPr lang="en-US" sz="1600" dirty="0" err="1"/>
              <a:t>Konflikten</a:t>
            </a:r>
            <a:r>
              <a:rPr lang="en-US" sz="1600" dirty="0"/>
              <a:t> </a:t>
            </a:r>
            <a:r>
              <a:rPr lang="en-US" sz="1600" dirty="0" err="1"/>
              <a:t>persönliche</a:t>
            </a:r>
            <a:r>
              <a:rPr lang="en-US" sz="1600" dirty="0"/>
              <a:t> </a:t>
            </a:r>
            <a:r>
              <a:rPr lang="en-US" sz="1600" dirty="0" err="1"/>
              <a:t>Grenzen</a:t>
            </a:r>
            <a:r>
              <a:rPr lang="en-US" sz="1600" dirty="0"/>
              <a:t> </a:t>
            </a:r>
            <a:r>
              <a:rPr lang="en-US" sz="1600" dirty="0" err="1"/>
              <a:t>verletzt</a:t>
            </a:r>
            <a:r>
              <a:rPr lang="en-US" sz="1600" dirty="0"/>
              <a:t> </a:t>
            </a:r>
            <a:r>
              <a:rPr lang="en-US" sz="1600" dirty="0" err="1"/>
              <a:t>werden</a:t>
            </a:r>
            <a:r>
              <a:rPr lang="en-US" sz="1600" dirty="0"/>
              <a:t>.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964541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036"/>
            <a:ext cx="11979678" cy="176580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00" y="396000"/>
            <a:ext cx="1628546" cy="568757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843880" y="1376363"/>
            <a:ext cx="7772400" cy="10445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2500"/>
              </a:lnSpc>
              <a:spcBef>
                <a:spcPct val="0"/>
              </a:spcBef>
              <a:buNone/>
              <a:defRPr sz="23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2800" b="0" dirty="0"/>
              <a:t>Fachstelle Persönliche Integrität </a:t>
            </a:r>
            <a:br>
              <a:rPr lang="de-CH" dirty="0"/>
            </a:br>
            <a:endParaRPr lang="de-CH" sz="2800" dirty="0"/>
          </a:p>
        </p:txBody>
      </p:sp>
      <p:sp>
        <p:nvSpPr>
          <p:cNvPr id="13" name="Textfeld 12"/>
          <p:cNvSpPr txBox="1"/>
          <p:nvPr/>
        </p:nvSpPr>
        <p:spPr>
          <a:xfrm>
            <a:off x="843880" y="2276872"/>
            <a:ext cx="9300864" cy="12669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600" dirty="0" err="1"/>
              <a:t>Wir</a:t>
            </a:r>
            <a:r>
              <a:rPr lang="en-US" sz="1600" dirty="0"/>
              <a:t> </a:t>
            </a:r>
            <a:r>
              <a:rPr lang="en-US" sz="1600" dirty="0" err="1"/>
              <a:t>beraten</a:t>
            </a:r>
            <a:r>
              <a:rPr lang="en-US" sz="1600" dirty="0"/>
              <a:t> Sie </a:t>
            </a:r>
            <a:r>
              <a:rPr lang="en-US" sz="1600" dirty="0" err="1"/>
              <a:t>bei</a:t>
            </a:r>
            <a:r>
              <a:rPr lang="en-US" sz="1600" dirty="0"/>
              <a:t> </a:t>
            </a:r>
            <a:r>
              <a:rPr lang="en-US" sz="1600" dirty="0" err="1"/>
              <a:t>allen</a:t>
            </a:r>
            <a:r>
              <a:rPr lang="en-US" sz="1600" dirty="0"/>
              <a:t> </a:t>
            </a:r>
            <a:r>
              <a:rPr lang="en-US" sz="1600" dirty="0" err="1"/>
              <a:t>Fragen</a:t>
            </a:r>
            <a:r>
              <a:rPr lang="en-US" sz="1600" dirty="0"/>
              <a:t> </a:t>
            </a:r>
            <a:r>
              <a:rPr lang="en-US" sz="1600" dirty="0" err="1"/>
              <a:t>zum</a:t>
            </a:r>
            <a:r>
              <a:rPr lang="en-US" sz="1600" dirty="0"/>
              <a:t> Schutz der </a:t>
            </a:r>
            <a:r>
              <a:rPr lang="en-US" sz="1600" dirty="0" err="1"/>
              <a:t>persönlichen</a:t>
            </a:r>
            <a:r>
              <a:rPr lang="en-US" sz="1600" dirty="0"/>
              <a:t> </a:t>
            </a:r>
            <a:r>
              <a:rPr lang="en-US" sz="1600" dirty="0" err="1"/>
              <a:t>Integrität</a:t>
            </a:r>
            <a:r>
              <a:rPr lang="en-US" sz="1600" dirty="0"/>
              <a:t> </a:t>
            </a:r>
            <a:r>
              <a:rPr lang="en-US" sz="1600" dirty="0" err="1"/>
              <a:t>vertraulich</a:t>
            </a:r>
            <a:r>
              <a:rPr lang="en-US" sz="1600" dirty="0"/>
              <a:t>. </a:t>
            </a:r>
            <a:r>
              <a:rPr lang="en-US" sz="1600" dirty="0" err="1"/>
              <a:t>Über</a:t>
            </a:r>
            <a:r>
              <a:rPr lang="en-US" sz="1600" dirty="0"/>
              <a:t> </a:t>
            </a:r>
            <a:r>
              <a:rPr lang="en-US" sz="1600" dirty="0" err="1"/>
              <a:t>weitere</a:t>
            </a:r>
            <a:r>
              <a:rPr lang="en-US" sz="1600" dirty="0"/>
              <a:t> </a:t>
            </a:r>
            <a:r>
              <a:rPr lang="en-US" sz="1600" dirty="0" err="1"/>
              <a:t>Schritte</a:t>
            </a:r>
            <a:r>
              <a:rPr lang="en-US" sz="1600" dirty="0"/>
              <a:t> </a:t>
            </a:r>
            <a:r>
              <a:rPr lang="en-US" sz="1600" dirty="0" err="1"/>
              <a:t>entscheiden</a:t>
            </a:r>
            <a:r>
              <a:rPr lang="en-US" sz="1600" dirty="0"/>
              <a:t> </a:t>
            </a:r>
          </a:p>
          <a:p>
            <a:pPr>
              <a:lnSpc>
                <a:spcPts val="2200"/>
              </a:lnSpc>
            </a:pPr>
            <a:r>
              <a:rPr lang="en-US" sz="1600" dirty="0"/>
              <a:t>Sie </a:t>
            </a:r>
            <a:r>
              <a:rPr lang="en-US" sz="1600" dirty="0" err="1"/>
              <a:t>selbst</a:t>
            </a:r>
            <a:r>
              <a:rPr lang="en-US" sz="1600" dirty="0"/>
              <a:t>. </a:t>
            </a:r>
          </a:p>
          <a:p>
            <a:endParaRPr lang="en-US" sz="1600" dirty="0"/>
          </a:p>
          <a:p>
            <a:pPr>
              <a:lnSpc>
                <a:spcPts val="2200"/>
              </a:lnSpc>
            </a:pPr>
            <a:r>
              <a:rPr lang="en-US" sz="1600" dirty="0"/>
              <a:t>Auf Wunsch </a:t>
            </a:r>
            <a:r>
              <a:rPr lang="en-US" sz="1600" dirty="0" err="1"/>
              <a:t>unterstützen</a:t>
            </a:r>
            <a:r>
              <a:rPr lang="en-US" sz="1600" dirty="0"/>
              <a:t> </a:t>
            </a:r>
            <a:r>
              <a:rPr lang="en-US" sz="1600" dirty="0" err="1"/>
              <a:t>wir</a:t>
            </a:r>
            <a:r>
              <a:rPr lang="en-US" sz="1600" dirty="0"/>
              <a:t> </a:t>
            </a:r>
            <a:r>
              <a:rPr lang="en-US" sz="1600" dirty="0" err="1"/>
              <a:t>bei</a:t>
            </a:r>
            <a:r>
              <a:rPr lang="en-US" sz="1600" dirty="0"/>
              <a:t> der </a:t>
            </a:r>
            <a:r>
              <a:rPr lang="en-US" sz="1600" dirty="0" err="1"/>
              <a:t>Gesprächsvorbereitung</a:t>
            </a:r>
            <a:r>
              <a:rPr lang="en-US" sz="1600" dirty="0"/>
              <a:t> </a:t>
            </a:r>
            <a:r>
              <a:rPr lang="en-US" sz="1600" dirty="0" err="1"/>
              <a:t>mit</a:t>
            </a:r>
            <a:r>
              <a:rPr lang="en-US" sz="1600" dirty="0"/>
              <a:t> </a:t>
            </a:r>
            <a:r>
              <a:rPr lang="en-US" sz="1600" dirty="0" err="1"/>
              <a:t>Dritten</a:t>
            </a:r>
            <a:r>
              <a:rPr lang="en-US" sz="1600" dirty="0"/>
              <a:t> </a:t>
            </a:r>
            <a:r>
              <a:rPr lang="en-US" sz="1600" dirty="0" err="1"/>
              <a:t>oder</a:t>
            </a:r>
            <a:r>
              <a:rPr lang="en-US" sz="1600" dirty="0"/>
              <a:t> </a:t>
            </a:r>
            <a:r>
              <a:rPr lang="en-US" sz="1600" dirty="0" err="1"/>
              <a:t>stehen</a:t>
            </a:r>
            <a:r>
              <a:rPr lang="en-US" sz="1600" dirty="0"/>
              <a:t> für die </a:t>
            </a:r>
            <a:r>
              <a:rPr lang="en-US" sz="1600" dirty="0" err="1"/>
              <a:t>neutrale</a:t>
            </a:r>
            <a:r>
              <a:rPr lang="en-US" sz="1600" dirty="0"/>
              <a:t> Moderation </a:t>
            </a:r>
          </a:p>
          <a:p>
            <a:pPr>
              <a:lnSpc>
                <a:spcPts val="2200"/>
              </a:lnSpc>
            </a:pPr>
            <a:r>
              <a:rPr lang="en-US" sz="1600" dirty="0" err="1"/>
              <a:t>schwieriger</a:t>
            </a:r>
            <a:r>
              <a:rPr lang="en-US" sz="1600" dirty="0"/>
              <a:t> </a:t>
            </a:r>
            <a:r>
              <a:rPr lang="en-US" sz="1600" dirty="0" err="1"/>
              <a:t>Gespräche</a:t>
            </a:r>
            <a:r>
              <a:rPr lang="en-US" sz="1600" dirty="0"/>
              <a:t> </a:t>
            </a:r>
            <a:r>
              <a:rPr lang="en-US" sz="1600" dirty="0" err="1"/>
              <a:t>zur</a:t>
            </a:r>
            <a:r>
              <a:rPr lang="en-US" sz="1600" dirty="0"/>
              <a:t> </a:t>
            </a:r>
            <a:r>
              <a:rPr lang="en-US" sz="1600" dirty="0" err="1"/>
              <a:t>Verfügung</a:t>
            </a:r>
            <a:r>
              <a:rPr lang="en-US" sz="1600" dirty="0"/>
              <a:t>.  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4"/>
          <a:srcRect l="51" t="6777" r="-51" b="18222"/>
          <a:stretch/>
        </p:blipFill>
        <p:spPr>
          <a:xfrm>
            <a:off x="911424" y="4024356"/>
            <a:ext cx="1332170" cy="1332170"/>
          </a:xfrm>
          <a:prstGeom prst="ellipse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961916" y="5559231"/>
            <a:ext cx="756084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400" dirty="0"/>
              <a:t>Dr. Cora Dollinger	     Dominika Hens</a:t>
            </a:r>
          </a:p>
          <a:p>
            <a:pPr>
              <a:lnSpc>
                <a:spcPts val="2200"/>
              </a:lnSpc>
            </a:pPr>
            <a:br>
              <a:rPr lang="en-US" sz="1400" dirty="0"/>
            </a:br>
            <a:endParaRPr lang="en-US" sz="1000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5"/>
          <a:srcRect t="10871" r="1861" b="14129"/>
          <a:stretch/>
        </p:blipFill>
        <p:spPr>
          <a:xfrm>
            <a:off x="2999656" y="4035788"/>
            <a:ext cx="1296144" cy="1320738"/>
          </a:xfrm>
          <a:prstGeom prst="ellipse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5825072" y="3903946"/>
            <a:ext cx="3523878" cy="226074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srgbClr val="1EA5A5"/>
                </a:solidFill>
              </a:rPr>
              <a:t>E-Mail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hlinkClick r:id="rId6"/>
              </a:rPr>
              <a:t>personalintegrity@unibas.ch</a:t>
            </a:r>
            <a:endParaRPr lang="en-US" sz="1600" dirty="0"/>
          </a:p>
          <a:p>
            <a:pPr>
              <a:lnSpc>
                <a:spcPts val="2200"/>
              </a:lnSpc>
            </a:pPr>
            <a:endParaRPr lang="en-US" sz="1600" dirty="0"/>
          </a:p>
          <a:p>
            <a:pPr>
              <a:lnSpc>
                <a:spcPts val="2200"/>
              </a:lnSpc>
            </a:pPr>
            <a:r>
              <a:rPr lang="en-US" sz="1600" dirty="0" err="1">
                <a:solidFill>
                  <a:srgbClr val="1EA5A5"/>
                </a:solidFill>
              </a:rPr>
              <a:t>Telefon</a:t>
            </a:r>
            <a:br>
              <a:rPr lang="en-US" sz="1600" dirty="0"/>
            </a:br>
            <a:r>
              <a:rPr lang="en-US" sz="1600" dirty="0"/>
              <a:t>+41 61 207 09 99</a:t>
            </a:r>
          </a:p>
          <a:p>
            <a:pPr>
              <a:lnSpc>
                <a:spcPts val="2200"/>
              </a:lnSpc>
            </a:pPr>
            <a:endParaRPr lang="en-US" sz="1600" dirty="0"/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srgbClr val="1EA5A5"/>
                </a:solidFill>
              </a:rPr>
              <a:t>Web</a:t>
            </a:r>
          </a:p>
          <a:p>
            <a:pPr>
              <a:lnSpc>
                <a:spcPts val="2200"/>
              </a:lnSpc>
            </a:pPr>
            <a:r>
              <a:rPr lang="en-US" sz="1600" dirty="0"/>
              <a:t>www.unibas.ch/persoenliche-integritaet</a:t>
            </a:r>
            <a:endParaRPr lang="de-CH" sz="1600" dirty="0"/>
          </a:p>
        </p:txBody>
      </p:sp>
      <p:sp>
        <p:nvSpPr>
          <p:cNvPr id="18" name="Rechteck 17"/>
          <p:cNvSpPr/>
          <p:nvPr/>
        </p:nvSpPr>
        <p:spPr>
          <a:xfrm>
            <a:off x="5534804" y="3789040"/>
            <a:ext cx="5457739" cy="24905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902" y="4511005"/>
            <a:ext cx="1080120" cy="104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916806"/>
      </p:ext>
    </p:extLst>
  </p:cSld>
  <p:clrMapOvr>
    <a:masterClrMapping/>
  </p:clrMapOvr>
</p:sld>
</file>

<file path=ppt/theme/theme1.xml><?xml version="1.0" encoding="utf-8"?>
<a:theme xmlns:a="http://schemas.openxmlformats.org/drawingml/2006/main" name="uni_basel_V04_de">
  <a:themeElements>
    <a:clrScheme name="Uni Basel">
      <a:dk1>
        <a:srgbClr val="000000"/>
      </a:dk1>
      <a:lt1>
        <a:srgbClr val="FFFFFF"/>
      </a:lt1>
      <a:dk2>
        <a:srgbClr val="006E6E"/>
      </a:dk2>
      <a:lt2>
        <a:srgbClr val="BEC3C8"/>
      </a:lt2>
      <a:accent1>
        <a:srgbClr val="A5D7D2"/>
      </a:accent1>
      <a:accent2>
        <a:srgbClr val="1EA5A5"/>
      </a:accent2>
      <a:accent3>
        <a:srgbClr val="2D373C"/>
      </a:accent3>
      <a:accent4>
        <a:srgbClr val="8C9196"/>
      </a:accent4>
      <a:accent5>
        <a:srgbClr val="D20537"/>
      </a:accent5>
      <a:accent6>
        <a:srgbClr val="EB829B"/>
      </a:accent6>
      <a:hlink>
        <a:srgbClr val="000000"/>
      </a:hlink>
      <a:folHlink>
        <a:srgbClr val="000000"/>
      </a:folHlink>
    </a:clrScheme>
    <a:fontScheme name="Uni Basel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ts val="2200"/>
          </a:lnSpc>
          <a:defRPr dirty="0"/>
        </a:defPPr>
      </a:lstStyle>
    </a:txDef>
  </a:objectDefaults>
  <a:extraClrSchemeLst>
    <a:extraClrScheme>
      <a:clrScheme name="Uni Basel">
        <a:dk1>
          <a:srgbClr val="000000"/>
        </a:dk1>
        <a:lt1>
          <a:srgbClr val="FFFFFF"/>
        </a:lt1>
        <a:dk2>
          <a:srgbClr val="006E6E"/>
        </a:dk2>
        <a:lt2>
          <a:srgbClr val="BEC3C8"/>
        </a:lt2>
        <a:accent1>
          <a:srgbClr val="A5D7D2"/>
        </a:accent1>
        <a:accent2>
          <a:srgbClr val="1EA5A5"/>
        </a:accent2>
        <a:accent3>
          <a:srgbClr val="2D373C"/>
        </a:accent3>
        <a:accent4>
          <a:srgbClr val="8C9196"/>
        </a:accent4>
        <a:accent5>
          <a:srgbClr val="D20537"/>
        </a:accent5>
        <a:accent6>
          <a:srgbClr val="EB829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uni_basel_V04_de</Template>
  <TotalTime>0</TotalTime>
  <Words>153</Words>
  <Application>Microsoft Office PowerPoint</Application>
  <PresentationFormat>Breitbild</PresentationFormat>
  <Paragraphs>24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Georgia</vt:lpstr>
      <vt:lpstr>uni_basel_V04_de</vt:lpstr>
      <vt:lpstr>Vizerektorat People &amp; Culture Fachstelle Persönliche Integrität </vt:lpstr>
      <vt:lpstr>PowerPoint-Präsentation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Titel-/Kapitelfolie, Titel 1 Titel 2</dc:title>
  <dc:creator>Nicole Franke</dc:creator>
  <cp:lastModifiedBy>Dominika Hens</cp:lastModifiedBy>
  <cp:revision>151</cp:revision>
  <dcterms:created xsi:type="dcterms:W3CDTF">2019-11-04T14:58:36Z</dcterms:created>
  <dcterms:modified xsi:type="dcterms:W3CDTF">2025-09-03T14:35:33Z</dcterms:modified>
</cp:coreProperties>
</file>