
<file path=[Content_Types].xml><?xml version="1.0" encoding="utf-8"?>
<Types xmlns="http://schemas.openxmlformats.org/package/2006/content-types">
  <Default Extension="png" ContentType="image/png"/>
  <Default Extension="wmf" ContentType="image/x-wmf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7" r:id="rId3"/>
    <p:sldId id="288" r:id="rId4"/>
    <p:sldId id="289" r:id="rId5"/>
    <p:sldId id="291" r:id="rId6"/>
    <p:sldId id="341" r:id="rId7"/>
    <p:sldId id="340" r:id="rId8"/>
    <p:sldId id="327" r:id="rId9"/>
    <p:sldId id="296" r:id="rId10"/>
    <p:sldId id="308" r:id="rId11"/>
    <p:sldId id="310" r:id="rId12"/>
    <p:sldId id="343" r:id="rId13"/>
    <p:sldId id="279" r:id="rId14"/>
    <p:sldId id="280" r:id="rId15"/>
    <p:sldId id="278" r:id="rId16"/>
    <p:sldId id="282" r:id="rId17"/>
    <p:sldId id="283" r:id="rId18"/>
    <p:sldId id="284" r:id="rId19"/>
    <p:sldId id="285" r:id="rId20"/>
    <p:sldId id="342" r:id="rId21"/>
    <p:sldId id="276" r:id="rId22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958">
          <p15:clr>
            <a:srgbClr val="A4A3A4"/>
          </p15:clr>
        </p15:guide>
        <p15:guide id="4" orient="horz" pos="4065">
          <p15:clr>
            <a:srgbClr val="A4A3A4"/>
          </p15:clr>
        </p15:guide>
        <p15:guide id="5" orient="horz" pos="4110">
          <p15:clr>
            <a:srgbClr val="A4A3A4"/>
          </p15:clr>
        </p15:guide>
        <p15:guide id="6" orient="horz" pos="142">
          <p15:clr>
            <a:srgbClr val="A4A3A4"/>
          </p15:clr>
        </p15:guide>
        <p15:guide id="7" orient="horz" pos="4178">
          <p15:clr>
            <a:srgbClr val="A4A3A4"/>
          </p15:clr>
        </p15:guide>
        <p15:guide id="8" pos="272">
          <p15:clr>
            <a:srgbClr val="A4A3A4"/>
          </p15:clr>
        </p15:guide>
        <p15:guide id="9" pos="5488">
          <p15:clr>
            <a:srgbClr val="A4A3A4"/>
          </p15:clr>
        </p15:guide>
        <p15:guide id="10" pos="2880">
          <p15:clr>
            <a:srgbClr val="A4A3A4"/>
          </p15:clr>
        </p15:guide>
        <p15:guide id="11" pos="2835">
          <p15:clr>
            <a:srgbClr val="A4A3A4"/>
          </p15:clr>
        </p15:guide>
        <p15:guide id="12" pos="2925">
          <p15:clr>
            <a:srgbClr val="A4A3A4"/>
          </p15:clr>
        </p15:guide>
        <p15:guide id="13" pos="3288">
          <p15:clr>
            <a:srgbClr val="A4A3A4"/>
          </p15:clr>
        </p15:guide>
        <p15:guide id="14" pos="3379">
          <p15:clr>
            <a:srgbClr val="A4A3A4"/>
          </p15:clr>
        </p15:guide>
        <p15:guide id="15" pos="3719">
          <p15:clr>
            <a:srgbClr val="A4A3A4"/>
          </p15:clr>
        </p15:guide>
        <p15:guide id="16" pos="3810">
          <p15:clr>
            <a:srgbClr val="A4A3A4"/>
          </p15:clr>
        </p15:guide>
        <p15:guide id="17" pos="4173">
          <p15:clr>
            <a:srgbClr val="A4A3A4"/>
          </p15:clr>
        </p15:guide>
        <p15:guide id="18" pos="4263">
          <p15:clr>
            <a:srgbClr val="A4A3A4"/>
          </p15:clr>
        </p15:guide>
        <p15:guide id="19" pos="4604">
          <p15:clr>
            <a:srgbClr val="A4A3A4"/>
          </p15:clr>
        </p15:guide>
        <p15:guide id="20" pos="4694">
          <p15:clr>
            <a:srgbClr val="A4A3A4"/>
          </p15:clr>
        </p15:guide>
        <p15:guide id="21" pos="5057">
          <p15:clr>
            <a:srgbClr val="A4A3A4"/>
          </p15:clr>
        </p15:guide>
        <p15:guide id="22" pos="5148">
          <p15:clr>
            <a:srgbClr val="A4A3A4"/>
          </p15:clr>
        </p15:guide>
        <p15:guide id="23" pos="2472">
          <p15:clr>
            <a:srgbClr val="A4A3A4"/>
          </p15:clr>
        </p15:guide>
        <p15:guide id="24" pos="2381">
          <p15:clr>
            <a:srgbClr val="A4A3A4"/>
          </p15:clr>
        </p15:guide>
        <p15:guide id="25" pos="2041">
          <p15:clr>
            <a:srgbClr val="A4A3A4"/>
          </p15:clr>
        </p15:guide>
        <p15:guide id="26" pos="1950">
          <p15:clr>
            <a:srgbClr val="A4A3A4"/>
          </p15:clr>
        </p15:guide>
        <p15:guide id="27" pos="1587">
          <p15:clr>
            <a:srgbClr val="A4A3A4"/>
          </p15:clr>
        </p15:guide>
        <p15:guide id="28" pos="1497">
          <p15:clr>
            <a:srgbClr val="A4A3A4"/>
          </p15:clr>
        </p15:guide>
        <p15:guide id="29" pos="1156">
          <p15:clr>
            <a:srgbClr val="A4A3A4"/>
          </p15:clr>
        </p15:guide>
        <p15:guide id="30" pos="1066">
          <p15:clr>
            <a:srgbClr val="A4A3A4"/>
          </p15:clr>
        </p15:guide>
        <p15:guide id="31" pos="703">
          <p15:clr>
            <a:srgbClr val="A4A3A4"/>
          </p15:clr>
        </p15:guide>
        <p15:guide id="32" pos="612">
          <p15:clr>
            <a:srgbClr val="A4A3A4"/>
          </p15:clr>
        </p15:guide>
        <p15:guide id="33" pos="136">
          <p15:clr>
            <a:srgbClr val="A4A3A4"/>
          </p15:clr>
        </p15:guide>
        <p15:guide id="34" pos="56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A5A5"/>
    <a:srgbClr val="21C5FF"/>
    <a:srgbClr val="000000"/>
    <a:srgbClr val="FFFFFF"/>
    <a:srgbClr val="006E6E"/>
    <a:srgbClr val="BEC3C8"/>
    <a:srgbClr val="EB829B"/>
    <a:srgbClr val="D20537"/>
    <a:srgbClr val="8C9196"/>
    <a:srgbClr val="2D37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78" autoAdjust="0"/>
    <p:restoredTop sz="93870" autoAdjust="0"/>
  </p:normalViewPr>
  <p:slideViewPr>
    <p:cSldViewPr showGuides="1">
      <p:cViewPr varScale="1">
        <p:scale>
          <a:sx n="103" d="100"/>
          <a:sy n="103" d="100"/>
        </p:scale>
        <p:origin x="108" y="300"/>
      </p:cViewPr>
      <p:guideLst>
        <p:guide orient="horz" pos="3929"/>
        <p:guide orient="horz" pos="255"/>
        <p:guide orient="horz" pos="958"/>
        <p:guide orient="horz" pos="4065"/>
        <p:guide orient="horz" pos="4110"/>
        <p:guide orient="horz" pos="142"/>
        <p:guide orient="horz" pos="4178"/>
        <p:guide pos="272"/>
        <p:guide pos="5488"/>
        <p:guide pos="2880"/>
        <p:guide pos="2835"/>
        <p:guide pos="2925"/>
        <p:guide pos="3288"/>
        <p:guide pos="3379"/>
        <p:guide pos="3719"/>
        <p:guide pos="3810"/>
        <p:guide pos="4173"/>
        <p:guide pos="4263"/>
        <p:guide pos="4604"/>
        <p:guide pos="4694"/>
        <p:guide pos="5057"/>
        <p:guide pos="5148"/>
        <p:guide pos="2472"/>
        <p:guide pos="2381"/>
        <p:guide pos="2041"/>
        <p:guide pos="1950"/>
        <p:guide pos="1587"/>
        <p:guide pos="1497"/>
        <p:guide pos="1156"/>
        <p:guide pos="1066"/>
        <p:guide pos="703"/>
        <p:guide pos="612"/>
        <p:guide pos="136"/>
        <p:guide pos="562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840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826" y="0"/>
            <a:ext cx="2946246" cy="49840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8AA7E99D-8BEA-4266-9CD9-01692C1EC423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817"/>
            <a:ext cx="2946247" cy="49840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826" y="9429817"/>
            <a:ext cx="2946246" cy="49840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DACCC8C0-F3D6-429E-AA5C-8EDFD97CC36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3814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5560" tIns="47780" rIns="95560" bIns="4778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60" tIns="47780" rIns="95560" bIns="47780" rtlCol="0"/>
          <a:lstStyle>
            <a:lvl1pPr algn="r">
              <a:defRPr sz="1200"/>
            </a:lvl1pPr>
          </a:lstStyle>
          <a:p>
            <a:fld id="{484FEB8E-57CB-43C0-BEF7-4F4116A5252C}" type="datetimeFigureOut">
              <a:rPr lang="de-CH" smtClean="0"/>
              <a:t>19.11.2020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0" tIns="47780" rIns="95560" bIns="4778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5560" tIns="47780" rIns="95560" bIns="4778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0"/>
            <a:ext cx="2945659" cy="496412"/>
          </a:xfrm>
          <a:prstGeom prst="rect">
            <a:avLst/>
          </a:prstGeom>
        </p:spPr>
        <p:txBody>
          <a:bodyPr vert="horz" lIns="95560" tIns="47780" rIns="95560" bIns="4778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0"/>
            <a:ext cx="2945659" cy="496412"/>
          </a:xfrm>
          <a:prstGeom prst="rect">
            <a:avLst/>
          </a:prstGeom>
        </p:spPr>
        <p:txBody>
          <a:bodyPr vert="horz" lIns="95560" tIns="47780" rIns="95560" bIns="47780" rtlCol="0" anchor="b"/>
          <a:lstStyle>
            <a:lvl1pPr algn="r">
              <a:defRPr sz="1200"/>
            </a:lvl1pPr>
          </a:lstStyle>
          <a:p>
            <a:fld id="{DA53D58F-CC03-47C4-AC79-D3C984A6151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783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48324">
              <a:defRPr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0934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ts val="2702"/>
              </a:lnSpc>
              <a:spcBef>
                <a:spcPts val="579"/>
              </a:spcBef>
              <a:spcAft>
                <a:spcPts val="579"/>
              </a:spcAft>
            </a:pPr>
            <a:r>
              <a:rPr lang="de-DE" altLang="de-DE" dirty="0">
                <a:sym typeface="Wingdings" pitchFamily="2" charset="2"/>
              </a:rPr>
              <a:t>Wahlangebote des DSBG</a:t>
            </a:r>
          </a:p>
          <a:p>
            <a:pPr lvl="1">
              <a:lnSpc>
                <a:spcPts val="2702"/>
              </a:lnSpc>
              <a:spcBef>
                <a:spcPts val="579"/>
              </a:spcBef>
              <a:spcAft>
                <a:spcPts val="579"/>
              </a:spcAft>
            </a:pPr>
            <a:r>
              <a:rPr lang="de-DE" altLang="de-DE" dirty="0"/>
              <a:t>Lehrveranstaltungen und Module aus dem Lehrangebot aller Fakultäten  der Universität Basel</a:t>
            </a:r>
          </a:p>
          <a:p>
            <a:pPr lvl="1">
              <a:lnSpc>
                <a:spcPts val="2702"/>
              </a:lnSpc>
              <a:spcBef>
                <a:spcPts val="579"/>
              </a:spcBef>
              <a:spcAft>
                <a:spcPts val="579"/>
              </a:spcAft>
            </a:pPr>
            <a:r>
              <a:rPr lang="de-CH" altLang="de-DE" dirty="0"/>
              <a:t>Sprachkurse am Sprachenzentrum der Universität Basel</a:t>
            </a:r>
          </a:p>
          <a:p>
            <a:pPr lvl="1">
              <a:lnSpc>
                <a:spcPts val="2702"/>
              </a:lnSpc>
              <a:spcBef>
                <a:spcPts val="579"/>
              </a:spcBef>
              <a:spcAft>
                <a:spcPts val="579"/>
              </a:spcAft>
            </a:pPr>
            <a:r>
              <a:rPr lang="de-CH" altLang="de-DE" dirty="0"/>
              <a:t>Auslandsaufenthalte</a:t>
            </a:r>
          </a:p>
          <a:p>
            <a:pPr lvl="1">
              <a:lnSpc>
                <a:spcPts val="2702"/>
              </a:lnSpc>
              <a:spcBef>
                <a:spcPts val="579"/>
              </a:spcBef>
              <a:spcAft>
                <a:spcPts val="579"/>
              </a:spcAft>
            </a:pPr>
            <a:r>
              <a:rPr lang="de-CH" altLang="de-DE" dirty="0"/>
              <a:t>Praktika</a:t>
            </a:r>
          </a:p>
          <a:p>
            <a:pPr lvl="1">
              <a:lnSpc>
                <a:spcPts val="2702"/>
              </a:lnSpc>
              <a:spcBef>
                <a:spcPts val="579"/>
              </a:spcBef>
              <a:spcAft>
                <a:spcPts val="579"/>
              </a:spcAft>
            </a:pPr>
            <a:r>
              <a:rPr lang="de-CH" altLang="de-DE" dirty="0"/>
              <a:t>Mitarbeit an Forschungsprojekten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20229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>
                <a:solidFill>
                  <a:prstClr val="black"/>
                </a:solidFill>
              </a:rPr>
              <a:pPr/>
              <a:t>12</a:t>
            </a:fld>
            <a:endParaRPr lang="de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75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4</a:t>
            </a:r>
            <a:r>
              <a:rPr lang="de-CH" baseline="0" dirty="0"/>
              <a:t> Bilder übereinander</a:t>
            </a:r>
          </a:p>
          <a:p>
            <a:r>
              <a:rPr lang="de-CH" baseline="0" dirty="0"/>
              <a:t>Aufnahmeprüfung / Studienangebot / Zulassung / Studium A-Z / Stundenpläne</a:t>
            </a:r>
          </a:p>
          <a:p>
            <a:r>
              <a:rPr lang="de-CH" baseline="0" dirty="0"/>
              <a:t>Wegleitung / Studientableau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7756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2702"/>
              </a:lnSpc>
              <a:spcAft>
                <a:spcPts val="579"/>
              </a:spcAft>
              <a:buSzPct val="100000"/>
              <a:defRPr/>
            </a:pPr>
            <a:r>
              <a:rPr lang="de-CH" sz="1100" dirty="0"/>
              <a:t>Wegleitung (in Überarbeitung)</a:t>
            </a:r>
          </a:p>
          <a:p>
            <a:pPr>
              <a:lnSpc>
                <a:spcPts val="2702"/>
              </a:lnSpc>
              <a:spcAft>
                <a:spcPts val="579"/>
              </a:spcAft>
              <a:buSzPct val="100000"/>
              <a:buFont typeface="Symbol" panose="05050102010706020507" pitchFamily="18" charset="2"/>
              <a:buChar char="-"/>
              <a:defRPr/>
            </a:pPr>
            <a:r>
              <a:rPr lang="de-CH" sz="1100" dirty="0"/>
              <a:t>Ziele des Studiums</a:t>
            </a:r>
          </a:p>
          <a:p>
            <a:pPr>
              <a:lnSpc>
                <a:spcPts val="2702"/>
              </a:lnSpc>
              <a:spcAft>
                <a:spcPts val="579"/>
              </a:spcAft>
              <a:buSzPct val="100000"/>
              <a:buFont typeface="Symbol" panose="05050102010706020507" pitchFamily="18" charset="2"/>
              <a:buChar char="-"/>
              <a:defRPr/>
            </a:pPr>
            <a:r>
              <a:rPr lang="de-CH" sz="1100" dirty="0"/>
              <a:t>Studienrichtungen</a:t>
            </a:r>
          </a:p>
          <a:p>
            <a:pPr>
              <a:lnSpc>
                <a:spcPts val="2702"/>
              </a:lnSpc>
              <a:spcAft>
                <a:spcPts val="579"/>
              </a:spcAft>
              <a:buSzPct val="100000"/>
              <a:buFont typeface="Symbol" panose="05050102010706020507" pitchFamily="18" charset="2"/>
              <a:buChar char="-"/>
              <a:defRPr/>
            </a:pPr>
            <a:r>
              <a:rPr lang="de-CH" sz="1100" dirty="0"/>
              <a:t>Lehr- und Lernformen</a:t>
            </a:r>
          </a:p>
          <a:p>
            <a:pPr>
              <a:lnSpc>
                <a:spcPts val="2702"/>
              </a:lnSpc>
              <a:spcAft>
                <a:spcPts val="579"/>
              </a:spcAft>
              <a:buSzPct val="100000"/>
              <a:buFont typeface="Symbol" panose="05050102010706020507" pitchFamily="18" charset="2"/>
              <a:buChar char="-"/>
              <a:defRPr/>
            </a:pPr>
            <a:r>
              <a:rPr lang="de-CH" sz="1100" dirty="0"/>
              <a:t>Arten der Leistungs-überprüfung</a:t>
            </a:r>
          </a:p>
          <a:p>
            <a:pPr>
              <a:lnSpc>
                <a:spcPts val="2702"/>
              </a:lnSpc>
              <a:spcAft>
                <a:spcPts val="579"/>
              </a:spcAft>
              <a:buSzPct val="100000"/>
              <a:buFont typeface="Symbol" panose="05050102010706020507" pitchFamily="18" charset="2"/>
              <a:buChar char="-"/>
              <a:defRPr/>
            </a:pPr>
            <a:r>
              <a:rPr lang="de-CH" sz="1100" dirty="0"/>
              <a:t>Studientableau</a:t>
            </a:r>
          </a:p>
          <a:p>
            <a:pPr>
              <a:lnSpc>
                <a:spcPts val="2702"/>
              </a:lnSpc>
              <a:spcAft>
                <a:spcPts val="579"/>
              </a:spcAft>
              <a:buSzPct val="100000"/>
              <a:buFont typeface="Symbol" panose="05050102010706020507" pitchFamily="18" charset="2"/>
              <a:buChar char="-"/>
              <a:defRPr/>
            </a:pPr>
            <a:r>
              <a:rPr lang="de-CH" sz="1100" dirty="0"/>
              <a:t>Modulbeschreibungen</a:t>
            </a:r>
          </a:p>
          <a:p>
            <a:pPr>
              <a:lnSpc>
                <a:spcPts val="2702"/>
              </a:lnSpc>
              <a:spcAft>
                <a:spcPts val="579"/>
              </a:spcAft>
              <a:buSzPct val="100000"/>
              <a:buFont typeface="Symbol" panose="05050102010706020507" pitchFamily="18" charset="2"/>
              <a:buChar char="-"/>
              <a:defRPr/>
            </a:pPr>
            <a:r>
              <a:rPr lang="de-CH" sz="1100" dirty="0"/>
              <a:t>Regelungen</a:t>
            </a:r>
          </a:p>
          <a:p>
            <a:pPr>
              <a:lnSpc>
                <a:spcPts val="2702"/>
              </a:lnSpc>
              <a:spcAft>
                <a:spcPts val="579"/>
              </a:spcAft>
              <a:buSzPct val="100000"/>
              <a:buFont typeface="Symbol" panose="05050102010706020507" pitchFamily="18" charset="2"/>
              <a:buChar char="-"/>
              <a:defRPr/>
            </a:pPr>
            <a:r>
              <a:rPr lang="de-CH" sz="1100" dirty="0"/>
              <a:t>etc.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0188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7650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-&gt; Bilder übereinander!</a:t>
            </a:r>
          </a:p>
          <a:p>
            <a:pPr defTabSz="882201">
              <a:defRPr/>
            </a:pPr>
            <a:r>
              <a:rPr lang="de-DE" altLang="de-DE" dirty="0">
                <a:latin typeface="Arial" pitchFamily="34" charset="0"/>
              </a:rPr>
              <a:t>1. Kriterium: </a:t>
            </a:r>
            <a:r>
              <a:rPr lang="de-DE" altLang="de-DE" dirty="0" err="1">
                <a:latin typeface="Arial" pitchFamily="34" charset="0"/>
              </a:rPr>
              <a:t>Zulassungsrichtliniern</a:t>
            </a:r>
            <a:r>
              <a:rPr lang="de-DE" altLang="de-DE" dirty="0">
                <a:latin typeface="Arial" pitchFamily="34" charset="0"/>
              </a:rPr>
              <a:t> der Uni: z.B. Matur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93913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2. Kriterium:</a:t>
            </a:r>
            <a:r>
              <a:rPr lang="de-CH" baseline="0" dirty="0"/>
              <a:t> unter die 100 Besten an der Aufnahmeprüfung</a:t>
            </a:r>
          </a:p>
          <a:p>
            <a:pPr marL="159060" indent="-159060">
              <a:buFontTx/>
              <a:buChar char="-"/>
            </a:pPr>
            <a:r>
              <a:rPr lang="de-CH" baseline="0" dirty="0"/>
              <a:t>«Talentsichtung»</a:t>
            </a:r>
          </a:p>
          <a:p>
            <a:r>
              <a:rPr lang="de-CH" baseline="0" dirty="0"/>
              <a:t>-&gt; jeder Teil zählt 1/6 und die Sportspiele 2/6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4213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82201">
              <a:defRPr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28777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13" indent="-165413">
              <a:buFontTx/>
              <a:buChar char="-"/>
            </a:pPr>
            <a:r>
              <a:rPr lang="de-CH" dirty="0"/>
              <a:t>Studienfach</a:t>
            </a:r>
            <a:r>
              <a:rPr lang="de-CH" baseline="0" dirty="0"/>
              <a:t> -&gt; mehrheitlich in die Schule</a:t>
            </a:r>
          </a:p>
          <a:p>
            <a:pPr marL="165413" indent="-165413" defTabSz="848324">
              <a:buFontTx/>
              <a:buChar char="-"/>
              <a:defRPr/>
            </a:pPr>
            <a:r>
              <a:rPr lang="de-DE" altLang="de-DE" dirty="0">
                <a:ea typeface="ＭＳ Ｐゴシック" pitchFamily="34" charset="-128"/>
              </a:rPr>
              <a:t>Rund 50% studieren im Studienfach und 50% im Studiengang (keine Quote, Zufall)</a:t>
            </a:r>
          </a:p>
          <a:p>
            <a:pPr marL="165413" indent="-165413" defTabSz="848324">
              <a:buFontTx/>
              <a:buChar char="-"/>
              <a:defRPr/>
            </a:pPr>
            <a:r>
              <a:rPr lang="de-DE" altLang="de-DE" dirty="0">
                <a:ea typeface="ＭＳ Ｐゴシック" pitchFamily="34" charset="-128"/>
              </a:rPr>
              <a:t>Selbststudium (</a:t>
            </a:r>
            <a:r>
              <a:rPr lang="de-CH" altLang="de-DE" dirty="0"/>
              <a:t>(Vor- und Nachbereitung von Veranstaltungen, z.B. Fachliteratur lesen, Referate und Präsentationen vorbereiten, Seminararbeiten schreiben und für die Prüfungen lernen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6946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13" indent="-165413">
              <a:buFontTx/>
              <a:buChar char="-"/>
            </a:pPr>
            <a:r>
              <a:rPr lang="de-DE" altLang="de-DE" dirty="0">
                <a:ea typeface="ＭＳ Ｐゴシック" pitchFamily="34" charset="-128"/>
              </a:rPr>
              <a:t>Man</a:t>
            </a:r>
            <a:r>
              <a:rPr lang="de-DE" altLang="de-DE" baseline="0" dirty="0">
                <a:ea typeface="ＭＳ Ｐゴシック" pitchFamily="34" charset="-128"/>
              </a:rPr>
              <a:t> muss ein Fach gerne unterrichten und auch etwas dafür leben; wenn man sich für mehrere Fächer interessiert -&gt; </a:t>
            </a:r>
            <a:r>
              <a:rPr lang="de-DE" altLang="de-DE" dirty="0">
                <a:ea typeface="ＭＳ Ｐゴシック" pitchFamily="34" charset="-128"/>
              </a:rPr>
              <a:t>Zweitfach positioniert auf dem Arbeitsmarkt.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2821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>
                <a:solidFill>
                  <a:prstClr val="black"/>
                </a:solidFill>
              </a:rPr>
              <a:pPr/>
              <a:t>5</a:t>
            </a:fld>
            <a:endParaRPr lang="de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280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>
                <a:solidFill>
                  <a:prstClr val="black"/>
                </a:solidFill>
              </a:rPr>
              <a:pPr/>
              <a:t>6</a:t>
            </a:fld>
            <a:endParaRPr lang="de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960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>
                <a:solidFill>
                  <a:prstClr val="black"/>
                </a:solidFill>
              </a:rPr>
              <a:pPr/>
              <a:t>7</a:t>
            </a:fld>
            <a:endParaRPr lang="de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096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889182"/>
            <a:r>
              <a:rPr lang="de-CH" altLang="de-DE">
                <a:latin typeface="Arial" panose="020B0604020202020204" pitchFamily="34" charset="0"/>
              </a:rPr>
              <a:t>Hintergrund: Was für ein Informationsbedürfnis haben Maturanden?</a:t>
            </a:r>
          </a:p>
          <a:p>
            <a:pPr defTabSz="889182"/>
            <a:endParaRPr lang="de-CH" altLang="de-DE">
              <a:latin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29549">
              <a:defRPr/>
            </a:pPr>
            <a:fld id="{440E9582-9FA1-410D-895D-F29FA12607E0}" type="slidenum">
              <a:rPr kumimoji="0" lang="de-CH">
                <a:solidFill>
                  <a:prstClr val="black"/>
                </a:solidFill>
                <a:latin typeface="Calibri"/>
                <a:ea typeface="+mn-ea"/>
              </a:rPr>
              <a:pPr defTabSz="929549">
                <a:defRPr/>
              </a:pPr>
              <a:t>8</a:t>
            </a:fld>
            <a:endParaRPr kumimoji="0" lang="de-CH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62070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82201">
              <a:defRPr/>
            </a:pPr>
            <a:r>
              <a:rPr lang="de-CH" dirty="0"/>
              <a:t>Hintergrund:</a:t>
            </a:r>
            <a:r>
              <a:rPr lang="de-CH" baseline="0" dirty="0"/>
              <a:t> </a:t>
            </a:r>
            <a:r>
              <a:rPr lang="de-CH" dirty="0"/>
              <a:t>Was für ein Informationsbedürfnis</a:t>
            </a:r>
            <a:r>
              <a:rPr lang="de-CH" baseline="0" dirty="0"/>
              <a:t> haben Maturanden?</a:t>
            </a:r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>
                <a:solidFill>
                  <a:prstClr val="black"/>
                </a:solidFill>
              </a:rPr>
              <a:pPr/>
              <a:t>9</a:t>
            </a:fld>
            <a:endParaRPr lang="de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0904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3D58F-CC03-47C4-AC79-D3C984A61519}" type="slidenum">
              <a:rPr lang="de-CH" smtClean="0">
                <a:solidFill>
                  <a:prstClr val="black"/>
                </a:solidFill>
              </a:rPr>
              <a:pPr/>
              <a:t>10</a:t>
            </a:fld>
            <a:endParaRPr lang="de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46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25423"/>
            <a:ext cx="8928100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550" y="1376363"/>
            <a:ext cx="7772400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971550" y="2564904"/>
            <a:ext cx="680085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51" y="382946"/>
            <a:ext cx="1628546" cy="5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75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183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225425"/>
            <a:ext cx="8928100" cy="2771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dirty="0" err="1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550" y="1376363"/>
            <a:ext cx="7772400" cy="1044526"/>
          </a:xfrm>
        </p:spPr>
        <p:txBody>
          <a:bodyPr/>
          <a:lstStyle>
            <a:lvl1pPr>
              <a:lnSpc>
                <a:spcPts val="4000"/>
              </a:lnSpc>
              <a:defRPr sz="3600"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971550" y="2564904"/>
            <a:ext cx="6800850" cy="3240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dirty="0"/>
              <a:t>Autor, DD.MM.YY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51" y="382946"/>
            <a:ext cx="1628546" cy="568757"/>
          </a:xfrm>
          <a:prstGeom prst="rect">
            <a:avLst/>
          </a:prstGeom>
        </p:spPr>
      </p:pic>
      <p:sp>
        <p:nvSpPr>
          <p:cNvPr id="12" name="Bildplatzhalter 11"/>
          <p:cNvSpPr>
            <a:spLocks noGrp="1"/>
          </p:cNvSpPr>
          <p:nvPr>
            <p:ph type="pic" sz="quarter" idx="10"/>
          </p:nvPr>
        </p:nvSpPr>
        <p:spPr>
          <a:xfrm>
            <a:off x="215900" y="2997200"/>
            <a:ext cx="8712200" cy="36353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240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ts val="2200"/>
              </a:lnSpc>
              <a:defRPr/>
            </a:lvl1pPr>
            <a:lvl2pPr>
              <a:lnSpc>
                <a:spcPts val="22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168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1520824"/>
            <a:ext cx="6192838" cy="39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767513" y="1520825"/>
            <a:ext cx="1944687" cy="471646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153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799" y="1520824"/>
            <a:ext cx="4068763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43437" y="1520825"/>
            <a:ext cx="4068763" cy="259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31800" y="4221088"/>
            <a:ext cx="4068763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6"/>
          </p:nvPr>
        </p:nvSpPr>
        <p:spPr>
          <a:xfrm>
            <a:off x="4643437" y="4221088"/>
            <a:ext cx="4068763" cy="183618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6359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1520824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31800" y="4901714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6"/>
          </p:nvPr>
        </p:nvSpPr>
        <p:spPr>
          <a:xfrm>
            <a:off x="3240088" y="1520825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3240088" y="4901715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3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048374" y="1524273"/>
            <a:ext cx="2663826" cy="32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9"/>
          </p:nvPr>
        </p:nvSpPr>
        <p:spPr>
          <a:xfrm>
            <a:off x="6048374" y="4905163"/>
            <a:ext cx="2663825" cy="115555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505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(gros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31800" y="404813"/>
            <a:ext cx="8280400" cy="511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431801" y="5625244"/>
            <a:ext cx="8280400" cy="61204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124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(Vollfläch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05280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3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0" y="404813"/>
            <a:ext cx="8280400" cy="7559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CH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520826"/>
            <a:ext cx="8280200" cy="47164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Textmasterformat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31800" y="6524626"/>
            <a:ext cx="2159000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660232" y="6525344"/>
            <a:ext cx="1908212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ctr">
              <a:defRPr sz="6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de-CH" dirty="0"/>
              <a:t>Universität Basel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68444" y="6525344"/>
            <a:ext cx="143756" cy="180000"/>
          </a:xfrm>
          <a:prstGeom prst="rect">
            <a:avLst/>
          </a:prstGeom>
        </p:spPr>
        <p:txBody>
          <a:bodyPr vert="horz" lIns="0" tIns="21600" rIns="0" bIns="0" rtlCol="0" anchor="t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B3811826-9277-4232-A2B5-17D05DFC7392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432000" y="6453188"/>
            <a:ext cx="82802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0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54" r:id="rId9"/>
    <p:sldLayoutId id="2147483655" r:id="rId10"/>
  </p:sldLayoutIdLst>
  <p:hf hdr="0"/>
  <p:txStyles>
    <p:titleStyle>
      <a:lvl1pPr algn="l" defTabSz="914400" rtl="0" eaLnBrk="1" latinLnBrk="0" hangingPunct="1">
        <a:lnSpc>
          <a:spcPts val="2500"/>
        </a:lnSpc>
        <a:spcBef>
          <a:spcPct val="0"/>
        </a:spcBef>
        <a:buNone/>
        <a:defRPr sz="2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9.png"/><Relationship Id="rId12" Type="http://schemas.openxmlformats.org/officeDocument/2006/relationships/image" Target="../media/image44.jpeg"/><Relationship Id="rId17" Type="http://schemas.openxmlformats.org/officeDocument/2006/relationships/image" Target="../media/image2.png"/><Relationship Id="rId2" Type="http://schemas.openxmlformats.org/officeDocument/2006/relationships/audio" Target="../media/media13.m4a"/><Relationship Id="rId16" Type="http://schemas.openxmlformats.org/officeDocument/2006/relationships/image" Target="../media/image48.jpeg"/><Relationship Id="rId1" Type="http://schemas.microsoft.com/office/2007/relationships/media" Target="../media/media13.m4a"/><Relationship Id="rId6" Type="http://schemas.openxmlformats.org/officeDocument/2006/relationships/image" Target="../media/image38.png"/><Relationship Id="rId11" Type="http://schemas.openxmlformats.org/officeDocument/2006/relationships/image" Target="../media/image43.jpeg"/><Relationship Id="rId5" Type="http://schemas.openxmlformats.org/officeDocument/2006/relationships/image" Target="../media/image37.png"/><Relationship Id="rId15" Type="http://schemas.openxmlformats.org/officeDocument/2006/relationships/image" Target="../media/image47.jpeg"/><Relationship Id="rId10" Type="http://schemas.openxmlformats.org/officeDocument/2006/relationships/image" Target="../media/image42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41.png"/><Relationship Id="rId1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hyperlink" Target="https://dsbg.unibas.ch/de/studium/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50.png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49.png"/><Relationship Id="rId5" Type="http://schemas.openxmlformats.org/officeDocument/2006/relationships/hyperlink" Target="http://www.dsbg.unibas.ch/" TargetMode="External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54.png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56.png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55.png"/><Relationship Id="rId5" Type="http://schemas.openxmlformats.org/officeDocument/2006/relationships/hyperlink" Target="http://www.unibas.ch/" TargetMode="External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2.png"/><Relationship Id="rId5" Type="http://schemas.openxmlformats.org/officeDocument/2006/relationships/hyperlink" Target="http://dsbg.unibas.ch/" TargetMode="External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image" Target="../media/image59.jpeg"/><Relationship Id="rId5" Type="http://schemas.openxmlformats.org/officeDocument/2006/relationships/hyperlink" Target="http://www.youtube.com/watch?v=_BFRKzGgT0I&amp;list=UUrprXwLQigCp7aK4frtW0dw&amp;index=56&amp;feature=plcp" TargetMode="External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6" Type="http://schemas.openxmlformats.org/officeDocument/2006/relationships/hyperlink" Target="http://www.fhnw.ch/ph" TargetMode="External"/><Relationship Id="rId5" Type="http://schemas.openxmlformats.org/officeDocument/2006/relationships/hyperlink" Target="mailto:studium-dsbg@unibas.ch" TargetMode="External"/><Relationship Id="rId4" Type="http://schemas.openxmlformats.org/officeDocument/2006/relationships/hyperlink" Target="http://www.unibas.ch/studseksupport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3.m4a"/><Relationship Id="rId7" Type="http://schemas.openxmlformats.org/officeDocument/2006/relationships/image" Target="../media/image3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6.png"/><Relationship Id="rId4" Type="http://schemas.openxmlformats.org/officeDocument/2006/relationships/audio" Target="../media/media3.m4a"/><Relationship Id="rId9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6" Type="http://schemas.openxmlformats.org/officeDocument/2006/relationships/image" Target="../media/image2.png"/><Relationship Id="rId5" Type="http://schemas.openxmlformats.org/officeDocument/2006/relationships/image" Target="../media/image60.png"/><Relationship Id="rId4" Type="http://schemas.openxmlformats.org/officeDocument/2006/relationships/hyperlink" Target="https://www.youtube.com/watch?v=eqSqRjfOPHA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microsoft.com/office/2007/relationships/media" Target="../media/media5.m4a"/><Relationship Id="rId7" Type="http://schemas.openxmlformats.org/officeDocument/2006/relationships/slideLayout" Target="../slideLayouts/slideLayout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audio" Target="../media/media6.m4a"/><Relationship Id="rId5" Type="http://schemas.microsoft.com/office/2007/relationships/media" Target="../media/media6.m4a"/><Relationship Id="rId4" Type="http://schemas.openxmlformats.org/officeDocument/2006/relationships/audio" Target="../media/media5.m4a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hyperlink" Target="https://dsbg.unibas.ch/de/studium/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1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4.png"/><Relationship Id="rId12" Type="http://schemas.openxmlformats.org/officeDocument/2006/relationships/image" Target="../media/image19.jpe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16.png"/><Relationship Id="rId1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audio" Target="../media/media11.m4a"/><Relationship Id="rId16" Type="http://schemas.openxmlformats.org/officeDocument/2006/relationships/image" Target="../media/image2.png"/><Relationship Id="rId1" Type="http://schemas.microsoft.com/office/2007/relationships/media" Target="../media/media11.m4a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4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971550" y="1376362"/>
            <a:ext cx="7772400" cy="2124646"/>
          </a:xfrm>
        </p:spPr>
        <p:txBody>
          <a:bodyPr/>
          <a:lstStyle/>
          <a:p>
            <a:pPr>
              <a:lnSpc>
                <a:spcPts val="5000"/>
              </a:lnSpc>
            </a:pPr>
            <a:r>
              <a:rPr lang="de-CH" altLang="de-DE" sz="3200" dirty="0" smtClean="0"/>
              <a:t>Das Bachelor-Studium </a:t>
            </a:r>
            <a:r>
              <a:rPr lang="de-CH" altLang="de-DE" sz="3200" dirty="0"/>
              <a:t/>
            </a:r>
            <a:br>
              <a:rPr lang="de-CH" altLang="de-DE" sz="3200" dirty="0"/>
            </a:br>
            <a:r>
              <a:rPr lang="de-CH" altLang="de-DE" sz="3200" dirty="0"/>
              <a:t>«Sport, Bewegung und Gesundheit»</a:t>
            </a:r>
            <a:r>
              <a:rPr lang="de-CH" sz="3200" dirty="0"/>
              <a:t/>
            </a:r>
            <a:br>
              <a:rPr lang="de-CH" sz="3200" dirty="0"/>
            </a:br>
            <a:endParaRPr lang="de-CH" sz="3200" b="0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971158" y="3501008"/>
            <a:ext cx="6800850" cy="129614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CH" dirty="0" smtClean="0"/>
              <a:t>Fabio Capraro (Leiter Studienmanagement am DSBG)</a:t>
            </a:r>
            <a:endParaRPr lang="de-CH" dirty="0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48379" y="39330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54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>
                <a:solidFill>
                  <a:srgbClr val="000000"/>
                </a:solidFill>
              </a:rPr>
              <a:t>Universität Basel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>
                <a:solidFill>
                  <a:srgbClr val="000000"/>
                </a:solidFill>
              </a:rPr>
              <a:pPr/>
              <a:t>10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45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43" name="Titel 1"/>
          <p:cNvSpPr txBox="1">
            <a:spLocks/>
          </p:cNvSpPr>
          <p:nvPr/>
        </p:nvSpPr>
        <p:spPr>
          <a:xfrm>
            <a:off x="431800" y="404813"/>
            <a:ext cx="8280400" cy="7559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2500"/>
              </a:lnSpc>
              <a:spcBef>
                <a:spcPct val="0"/>
              </a:spcBef>
              <a:buNone/>
              <a:defRPr sz="23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Inhalte Sportpraxis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346222" y="1123439"/>
            <a:ext cx="8451556" cy="3598701"/>
            <a:chOff x="315718" y="2046484"/>
            <a:chExt cx="8451556" cy="3598701"/>
          </a:xfrm>
        </p:grpSpPr>
        <p:pic>
          <p:nvPicPr>
            <p:cNvPr id="38" name="Grafik 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84271" y="2051337"/>
              <a:ext cx="1260000" cy="1910850"/>
            </a:xfrm>
            <a:prstGeom prst="rect">
              <a:avLst/>
            </a:prstGeom>
          </p:spPr>
        </p:pic>
        <p:pic>
          <p:nvPicPr>
            <p:cNvPr id="39" name="Grafik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64774" y="2052954"/>
              <a:ext cx="1260000" cy="2104923"/>
            </a:xfrm>
            <a:prstGeom prst="rect">
              <a:avLst/>
            </a:prstGeom>
          </p:spPr>
        </p:pic>
        <p:pic>
          <p:nvPicPr>
            <p:cNvPr id="40" name="Grafik 3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42643" y="2051337"/>
              <a:ext cx="1260000" cy="1634765"/>
            </a:xfrm>
            <a:prstGeom prst="rect">
              <a:avLst/>
            </a:prstGeom>
          </p:spPr>
        </p:pic>
        <p:pic>
          <p:nvPicPr>
            <p:cNvPr id="41" name="Grafik 4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07274" y="2051337"/>
              <a:ext cx="1260000" cy="1548431"/>
            </a:xfrm>
            <a:prstGeom prst="rect">
              <a:avLst/>
            </a:prstGeom>
          </p:spPr>
        </p:pic>
        <p:pic>
          <p:nvPicPr>
            <p:cNvPr id="42" name="Grafik 4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5718" y="2046484"/>
              <a:ext cx="1260000" cy="3343820"/>
            </a:xfrm>
            <a:prstGeom prst="rect">
              <a:avLst/>
            </a:prstGeom>
          </p:spPr>
        </p:pic>
        <p:pic>
          <p:nvPicPr>
            <p:cNvPr id="60" name="Grafik 5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739186" y="2046484"/>
              <a:ext cx="1260000" cy="3598701"/>
            </a:xfrm>
            <a:prstGeom prst="rect">
              <a:avLst/>
            </a:prstGeom>
          </p:spPr>
        </p:pic>
      </p:grpSp>
      <p:pic>
        <p:nvPicPr>
          <p:cNvPr id="64" name="Grafik 6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0821">
            <a:off x="399466" y="4947170"/>
            <a:ext cx="2039380" cy="992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5" name="Grafik 7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56" b="11405"/>
          <a:stretch/>
        </p:blipFill>
        <p:spPr>
          <a:xfrm rot="244624">
            <a:off x="4973273" y="3347264"/>
            <a:ext cx="3735987" cy="854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6" name="Grafik 7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6341">
            <a:off x="2926840" y="4903659"/>
            <a:ext cx="1512410" cy="1363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7" name="Grafik 7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122">
            <a:off x="7231182" y="4592839"/>
            <a:ext cx="1502352" cy="126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8" name="Grafik 7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2954">
            <a:off x="4904421" y="4463947"/>
            <a:ext cx="1915251" cy="1334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9" name="Grafik 7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7567">
            <a:off x="3274512" y="3412796"/>
            <a:ext cx="1413252" cy="1153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840589" y="2380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26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21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Wahlbereich (20 KP / 6 KP)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425" y="1484784"/>
            <a:ext cx="8461150" cy="4468032"/>
          </a:xfrm>
        </p:spPr>
        <p:txBody>
          <a:bodyPr/>
          <a:lstStyle/>
          <a:p>
            <a:pPr marL="0" lvl="1" indent="0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altLang="de-DE" sz="2000" dirty="0"/>
              <a:t>Der Wahlbereich dient dazu, sich </a:t>
            </a:r>
            <a:r>
              <a:rPr lang="de-DE" altLang="de-DE" sz="2000" b="1" dirty="0" err="1"/>
              <a:t>ausserhalb</a:t>
            </a:r>
            <a:r>
              <a:rPr lang="de-DE" altLang="de-DE" sz="2000" b="1" dirty="0"/>
              <a:t> des eigenen Studiengangs bzw. Studienfachs </a:t>
            </a:r>
            <a:r>
              <a:rPr lang="de-DE" altLang="de-DE" sz="2000" dirty="0"/>
              <a:t>Wissen und Kompetenzen anzueignen.</a:t>
            </a:r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altLang="de-DE" dirty="0"/>
              <a:t>Lehrveranstaltungen und Module aus dem Lehrangebot aller Fakultäten  der Universität Basel</a:t>
            </a:r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altLang="de-DE" dirty="0"/>
              <a:t>Sprachkurse am Sprachenzentrum der Universität Basel</a:t>
            </a:r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altLang="de-DE" dirty="0"/>
              <a:t>Auslandsaufenthalte</a:t>
            </a:r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altLang="de-DE" dirty="0"/>
              <a:t>Praktika</a:t>
            </a:r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altLang="de-DE" dirty="0"/>
              <a:t>Mitarbeit an Forschungsprojekten</a:t>
            </a:r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endParaRPr lang="de-CH" altLang="de-DE" dirty="0"/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endParaRPr lang="de-DE" altLang="de-DE" sz="1000" dirty="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7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09538" y="40836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9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7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>
                <a:solidFill>
                  <a:srgbClr val="000000"/>
                </a:solidFill>
              </a:rPr>
              <a:t>Universität Basel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>
                <a:solidFill>
                  <a:srgbClr val="000000"/>
                </a:solidFill>
              </a:rPr>
              <a:pPr/>
              <a:t>12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45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43" name="Titel 1"/>
          <p:cNvSpPr txBox="1">
            <a:spLocks/>
          </p:cNvSpPr>
          <p:nvPr/>
        </p:nvSpPr>
        <p:spPr>
          <a:xfrm>
            <a:off x="431800" y="404813"/>
            <a:ext cx="8280400" cy="7559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2500"/>
              </a:lnSpc>
              <a:spcBef>
                <a:spcPct val="0"/>
              </a:spcBef>
              <a:buNone/>
              <a:defRPr sz="23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Studientableau Bachelorstudium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5"/>
          <a:srcRect t="3789"/>
          <a:stretch/>
        </p:blipFill>
        <p:spPr>
          <a:xfrm>
            <a:off x="163971" y="1222091"/>
            <a:ext cx="8816058" cy="4489273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323528" y="5948718"/>
            <a:ext cx="3358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dirty="0">
                <a:solidFill>
                  <a:srgbClr val="1EA5A5"/>
                </a:solidFill>
                <a:hlinkClick r:id="rId6"/>
              </a:rPr>
              <a:t>https://dsbg.unibas.ch/de/studium</a:t>
            </a:r>
            <a:r>
              <a:rPr lang="de-CH" sz="1600" dirty="0" smtClean="0">
                <a:solidFill>
                  <a:srgbClr val="1EA5A5"/>
                </a:solidFill>
                <a:hlinkClick r:id="rId6"/>
              </a:rPr>
              <a:t>/ </a:t>
            </a:r>
            <a:endParaRPr lang="de-CH" sz="1600" dirty="0">
              <a:solidFill>
                <a:srgbClr val="1EA5A5"/>
              </a:solidFill>
            </a:endParaRPr>
          </a:p>
        </p:txBody>
      </p:sp>
      <p:pic>
        <p:nvPicPr>
          <p:cNvPr id="7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977317" y="36502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97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Informationsquellen: </a:t>
            </a:r>
            <a:r>
              <a:rPr lang="de-CH" dirty="0">
                <a:hlinkClick r:id="rId5"/>
              </a:rPr>
              <a:t>www.dsbg.unibas.ch</a:t>
            </a:r>
            <a:r>
              <a:rPr lang="de-CH" dirty="0"/>
              <a:t>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13</a:t>
            </a:fld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/>
          <a:srcRect t="313"/>
          <a:stretch/>
        </p:blipFill>
        <p:spPr>
          <a:xfrm>
            <a:off x="431800" y="1052737"/>
            <a:ext cx="2916064" cy="386181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7864" y="2389197"/>
            <a:ext cx="4032448" cy="3303012"/>
          </a:xfrm>
          <a:prstGeom prst="rect">
            <a:avLst/>
          </a:prstGeom>
        </p:spPr>
      </p:pic>
      <p:sp>
        <p:nvSpPr>
          <p:cNvPr id="7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6256" y="4104410"/>
            <a:ext cx="1590342" cy="908766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251520" y="5795426"/>
            <a:ext cx="8316924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ts val="2200"/>
              </a:lnSpc>
            </a:pPr>
            <a:r>
              <a:rPr lang="de-CH" altLang="de-DE" sz="1200" b="1" dirty="0" err="1"/>
              <a:t>Outdoorkurse</a:t>
            </a:r>
            <a:r>
              <a:rPr lang="de-CH" altLang="de-DE" sz="1200" dirty="0"/>
              <a:t> (Sommer Camp und Winter Camp), Hospitationen und Praktika finden in der vorlesungsfreien Zeit statt.</a:t>
            </a:r>
            <a:endParaRPr lang="de-DE" altLang="de-DE" sz="1200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652120" y="13884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3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1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Relevante Dokumente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14</a:t>
            </a:fld>
            <a:endParaRPr lang="de-CH" dirty="0"/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9062" y="1160749"/>
            <a:ext cx="3030810" cy="18935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1916685"/>
            <a:ext cx="3240360" cy="2319803"/>
          </a:xfrm>
          <a:prstGeom prst="rect">
            <a:avLst/>
          </a:prstGeom>
        </p:spPr>
      </p:pic>
      <p:sp>
        <p:nvSpPr>
          <p:cNvPr id="13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2006" y="3573016"/>
            <a:ext cx="4356438" cy="2044657"/>
          </a:xfrm>
          <a:prstGeom prst="rect">
            <a:avLst/>
          </a:prstGeom>
        </p:spPr>
      </p:pic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380312" y="92911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23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533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Informationsquellen: </a:t>
            </a:r>
            <a:r>
              <a:rPr lang="de-CH" dirty="0">
                <a:hlinkClick r:id="rId5"/>
              </a:rPr>
              <a:t>www.unibas.ch</a:t>
            </a:r>
            <a:r>
              <a:rPr lang="de-CH" dirty="0"/>
              <a:t>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15</a:t>
            </a:fld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479" y="1574819"/>
            <a:ext cx="5168641" cy="452982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1300" y="2492896"/>
            <a:ext cx="6013028" cy="1483734"/>
          </a:xfrm>
          <a:prstGeom prst="rect">
            <a:avLst/>
          </a:prstGeom>
        </p:spPr>
      </p:pic>
      <p:sp>
        <p:nvSpPr>
          <p:cNvPr id="9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039801" y="10413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27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40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Anmeldung zum Studium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16</a:t>
            </a:fld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5155088" y="1417842"/>
            <a:ext cx="3010287" cy="1147062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de-CH" altLang="de-DE" sz="1800" b="1" dirty="0"/>
              <a:t>Online-Anmeldung </a:t>
            </a:r>
            <a:r>
              <a:rPr lang="de-CH" altLang="de-DE" sz="1800" dirty="0"/>
              <a:t>beim Studiensekretariat der Universität Basel</a:t>
            </a:r>
            <a:endParaRPr lang="de-DE" altLang="de-DE" sz="1800" dirty="0"/>
          </a:p>
          <a:p>
            <a:pPr>
              <a:lnSpc>
                <a:spcPts val="2800"/>
              </a:lnSpc>
            </a:pPr>
            <a:endParaRPr lang="de-CH" sz="1800" dirty="0"/>
          </a:p>
        </p:txBody>
      </p:sp>
      <p:sp>
        <p:nvSpPr>
          <p:cNvPr id="18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2411760" y="3935270"/>
            <a:ext cx="5591175" cy="2238375"/>
            <a:chOff x="2001992" y="3863974"/>
            <a:chExt cx="5591175" cy="223837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01992" y="3863974"/>
              <a:ext cx="5591175" cy="2238375"/>
            </a:xfrm>
            <a:prstGeom prst="rect">
              <a:avLst/>
            </a:prstGeom>
          </p:spPr>
        </p:pic>
        <p:sp>
          <p:nvSpPr>
            <p:cNvPr id="15" name="Ellipse 14"/>
            <p:cNvSpPr/>
            <p:nvPr/>
          </p:nvSpPr>
          <p:spPr>
            <a:xfrm>
              <a:off x="2123728" y="4509120"/>
              <a:ext cx="915815" cy="360040"/>
            </a:xfrm>
            <a:prstGeom prst="ellipse">
              <a:avLst/>
            </a:prstGeom>
            <a:noFill/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 dirty="0" err="1"/>
            </a:p>
          </p:txBody>
        </p:sp>
        <p:sp>
          <p:nvSpPr>
            <p:cNvPr id="14" name="Ellipse 13"/>
            <p:cNvSpPr/>
            <p:nvPr/>
          </p:nvSpPr>
          <p:spPr>
            <a:xfrm>
              <a:off x="2114194" y="5731528"/>
              <a:ext cx="925349" cy="360041"/>
            </a:xfrm>
            <a:prstGeom prst="ellipse">
              <a:avLst/>
            </a:prstGeom>
            <a:noFill/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 dirty="0" err="1"/>
            </a:p>
          </p:txBody>
        </p:sp>
      </p:grpSp>
      <p:pic>
        <p:nvPicPr>
          <p:cNvPr id="10" name="Grafik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28" y="1308141"/>
            <a:ext cx="3782984" cy="2479737"/>
          </a:xfrm>
          <a:prstGeom prst="rect">
            <a:avLst/>
          </a:prstGeom>
        </p:spPr>
      </p:pic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012160" y="4048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83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18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Aufnahmeprüfung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326" y="1340768"/>
            <a:ext cx="8173118" cy="4752528"/>
          </a:xfrm>
        </p:spPr>
        <p:txBody>
          <a:bodyPr/>
          <a:lstStyle/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SzPct val="50000"/>
            </a:pPr>
            <a:r>
              <a:rPr lang="de-DE" altLang="de-DE" dirty="0"/>
              <a:t>100 Bachelor-Studierende können pro Jahr am DSBG aufgenommen werden. Bewerben sich mehr als 100 Personen auf einen Studienplatz, muss eine Aufnahmeprüfung absolviert werden.</a:t>
            </a:r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SzPct val="50000"/>
            </a:pPr>
            <a:r>
              <a:rPr lang="de-CH" altLang="de-DE" dirty="0"/>
              <a:t>Bei der Anmeldung wird eine Bearbeitungsgebühr von 100,- CHF erhoben.</a:t>
            </a:r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SzPct val="50000"/>
            </a:pPr>
            <a:r>
              <a:rPr lang="de-CH" altLang="de-DE" dirty="0"/>
              <a:t>Das Studium muss in dem Jahr begonnen werden, in dem auch die Aufnahmeprüfung absolviert wurde! Ansonsten verfällt der Anspruch auf einen Studienplatz.</a:t>
            </a:r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SzPct val="50000"/>
            </a:pPr>
            <a:r>
              <a:rPr lang="de-CH" altLang="de-DE" dirty="0"/>
              <a:t>Inhalte: Geräteturnen und Akrobatik, Gymnastik und </a:t>
            </a:r>
            <a:r>
              <a:rPr lang="de-CH" altLang="de-DE" dirty="0" err="1"/>
              <a:t>Aerobics</a:t>
            </a:r>
            <a:r>
              <a:rPr lang="de-CH" altLang="de-DE" dirty="0"/>
              <a:t>, Leichtathletik, Schwimmen, Handball, Volleyball, Fussball, Basketball</a:t>
            </a:r>
            <a:endParaRPr lang="de-DE" altLang="de-DE" dirty="0"/>
          </a:p>
          <a:p>
            <a:pPr marL="0" lvl="1" indent="0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Clr>
                <a:srgbClr val="B2B2B2"/>
              </a:buClr>
              <a:buSzPct val="50000"/>
              <a:buNone/>
            </a:pPr>
            <a:r>
              <a:rPr lang="de-CH" altLang="de-DE" b="1" dirty="0"/>
              <a:t>Reglement zur Aufnahmeprüfung </a:t>
            </a:r>
            <a:r>
              <a:rPr lang="de-CH" altLang="de-DE" dirty="0"/>
              <a:t>unter </a:t>
            </a:r>
            <a:r>
              <a:rPr lang="de-CH" altLang="de-DE" dirty="0">
                <a:hlinkClick r:id="rId5"/>
              </a:rPr>
              <a:t>http://dsbg.unibas.ch</a:t>
            </a:r>
            <a:endParaRPr lang="de-CH" altLang="de-DE" dirty="0"/>
          </a:p>
          <a:p>
            <a:pPr marL="0" lvl="1" indent="0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Clr>
                <a:srgbClr val="B2B2B2"/>
              </a:buClr>
              <a:buSzPct val="50000"/>
              <a:buNone/>
            </a:pPr>
            <a:r>
              <a:rPr lang="de-CH" altLang="de-DE" b="1" dirty="0"/>
              <a:t>Termin: </a:t>
            </a:r>
            <a:r>
              <a:rPr lang="de-CH" altLang="de-DE" dirty="0">
                <a:solidFill>
                  <a:srgbClr val="C00000"/>
                </a:solidFill>
              </a:rPr>
              <a:t>Donnerstag, </a:t>
            </a:r>
            <a:r>
              <a:rPr lang="de-CH" altLang="de-DE" dirty="0" smtClean="0">
                <a:solidFill>
                  <a:srgbClr val="C00000"/>
                </a:solidFill>
              </a:rPr>
              <a:t>7. </a:t>
            </a:r>
            <a:r>
              <a:rPr lang="de-CH" altLang="de-DE" dirty="0">
                <a:solidFill>
                  <a:srgbClr val="C00000"/>
                </a:solidFill>
              </a:rPr>
              <a:t>Juli und Freitag, </a:t>
            </a:r>
            <a:r>
              <a:rPr lang="de-CH" altLang="de-DE" dirty="0" smtClean="0">
                <a:solidFill>
                  <a:srgbClr val="C00000"/>
                </a:solidFill>
              </a:rPr>
              <a:t>8. </a:t>
            </a:r>
            <a:r>
              <a:rPr lang="de-CH" altLang="de-DE" dirty="0">
                <a:solidFill>
                  <a:srgbClr val="C00000"/>
                </a:solidFill>
              </a:rPr>
              <a:t>Juli </a:t>
            </a:r>
            <a:r>
              <a:rPr lang="de-CH" altLang="de-DE" dirty="0" smtClean="0">
                <a:solidFill>
                  <a:srgbClr val="C00000"/>
                </a:solidFill>
              </a:rPr>
              <a:t>2021</a:t>
            </a:r>
            <a:endParaRPr lang="de-CH" altLang="de-DE" dirty="0">
              <a:solidFill>
                <a:srgbClr val="C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17</a:t>
            </a:fld>
            <a:endParaRPr lang="de-CH" dirty="0"/>
          </a:p>
        </p:txBody>
      </p:sp>
      <p:sp>
        <p:nvSpPr>
          <p:cNvPr id="7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24328" y="43572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66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3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Aufnahmeprüfung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31800" y="1176056"/>
            <a:ext cx="7884616" cy="775064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808080"/>
                </a:solidFill>
                <a:latin typeface="+mj-lt"/>
                <a:ea typeface="ＭＳ Ｐゴシック" pitchFamily="105" charset="-128"/>
                <a:cs typeface="ＭＳ Ｐゴシック" pitchFamily="105" charset="-128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808080"/>
                </a:solidFill>
                <a:latin typeface="Univers 45 Light" pitchFamily="2" charset="0"/>
                <a:ea typeface="ＭＳ Ｐゴシック" pitchFamily="105" charset="-128"/>
                <a:cs typeface="ＭＳ Ｐゴシック" pitchFamily="105" charset="-128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808080"/>
                </a:solidFill>
                <a:latin typeface="Univers 45 Light" pitchFamily="2" charset="0"/>
                <a:ea typeface="ＭＳ Ｐゴシック" pitchFamily="105" charset="-128"/>
                <a:cs typeface="ＭＳ Ｐゴシック" pitchFamily="105" charset="-128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808080"/>
                </a:solidFill>
                <a:latin typeface="Univers 45 Light" pitchFamily="2" charset="0"/>
                <a:ea typeface="ＭＳ Ｐゴシック" pitchFamily="105" charset="-128"/>
                <a:cs typeface="ＭＳ Ｐゴシック" pitchFamily="105" charset="-128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808080"/>
                </a:solidFill>
                <a:latin typeface="Univers 45 Light" pitchFamily="2" charset="0"/>
                <a:ea typeface="ＭＳ Ｐゴシック" pitchFamily="105" charset="-128"/>
                <a:cs typeface="ＭＳ Ｐゴシック" pitchFamily="105" charset="-128"/>
              </a:defRPr>
            </a:lvl5pPr>
            <a:lvl6pPr marL="4572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808080"/>
                </a:solidFill>
                <a:latin typeface="Univers 45 Light" pitchFamily="2" charset="0"/>
              </a:defRPr>
            </a:lvl6pPr>
            <a:lvl7pPr marL="9144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808080"/>
                </a:solidFill>
                <a:latin typeface="Univers 45 Light" pitchFamily="2" charset="0"/>
              </a:defRPr>
            </a:lvl7pPr>
            <a:lvl8pPr marL="13716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808080"/>
                </a:solidFill>
                <a:latin typeface="Univers 45 Light" pitchFamily="2" charset="0"/>
              </a:defRPr>
            </a:lvl8pPr>
            <a:lvl9pPr marL="1828800"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808080"/>
                </a:solidFill>
                <a:latin typeface="Univers 45 Light" pitchFamily="2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de-DE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  <a:cs typeface="+mn-cs"/>
              </a:rPr>
              <a:t>Kurzfilm NZZ Campus </a:t>
            </a:r>
            <a:r>
              <a:rPr lang="de-DE" altLang="de-DE" sz="12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  <a:cs typeface="+mn-cs"/>
              </a:rPr>
              <a:t>(Achtung! gut für einen Eindruck, aber nicht alles aktuell)</a:t>
            </a:r>
            <a:endParaRPr lang="de-DE" altLang="de-DE" sz="1200" b="0" dirty="0">
              <a:solidFill>
                <a:srgbClr val="010000"/>
              </a:solidFill>
              <a:latin typeface="+mn-lt"/>
              <a:ea typeface="ＭＳ Ｐゴシック" panose="020B0600070205080204" pitchFamily="34" charset="-128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de-DE" altLang="de-DE" sz="1000" b="0" kern="0" dirty="0">
                <a:solidFill>
                  <a:srgbClr val="0000FF"/>
                </a:solidFill>
                <a:latin typeface="+mn-lt"/>
                <a:hlinkClick r:id="rId5"/>
              </a:rPr>
              <a:t>http://www.youtube.com/watch?v=_</a:t>
            </a:r>
            <a:r>
              <a:rPr lang="de-DE" altLang="de-DE" sz="1000" b="0" kern="0" dirty="0" smtClean="0">
                <a:solidFill>
                  <a:srgbClr val="0000FF"/>
                </a:solidFill>
                <a:latin typeface="+mn-lt"/>
                <a:hlinkClick r:id="rId5"/>
              </a:rPr>
              <a:t>BFRKzGgT0I&amp;list=UUrprXwLQigCp7aK4frtW0dw&amp;index=56&amp;feature=plcp</a:t>
            </a:r>
            <a:r>
              <a:rPr lang="de-DE" altLang="de-DE" sz="1000" b="0" kern="0" dirty="0" smtClean="0">
                <a:solidFill>
                  <a:srgbClr val="0000FF"/>
                </a:solidFill>
                <a:latin typeface="+mn-lt"/>
              </a:rPr>
              <a:t> </a:t>
            </a:r>
            <a:endParaRPr lang="de-DE" altLang="de-DE" sz="1000" b="0" kern="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236798" y="1966427"/>
            <a:ext cx="4425336" cy="434289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287338" algn="l"/>
              </a:tabLs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287338" algn="l"/>
              </a:tabLs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287338" algn="l"/>
              </a:tabLs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287338" algn="l"/>
              </a:tabLs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287338" algn="l"/>
              </a:tabLs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lnSpc>
                <a:spcPts val="3000"/>
              </a:lnSpc>
              <a:spcBef>
                <a:spcPct val="20000"/>
              </a:spcBef>
              <a:spcAft>
                <a:spcPct val="0"/>
              </a:spcAft>
            </a:pPr>
            <a:r>
              <a:rPr lang="de-CH" altLang="de-DE" sz="160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2011: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angemeldet 193 -&gt; </a:t>
            </a:r>
            <a:r>
              <a:rPr lang="de-CH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angetreten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141</a:t>
            </a:r>
          </a:p>
          <a:p>
            <a:pPr eaLnBrk="0" fontAlgn="base" hangingPunct="0">
              <a:lnSpc>
                <a:spcPts val="3000"/>
              </a:lnSpc>
              <a:spcBef>
                <a:spcPct val="20000"/>
              </a:spcBef>
              <a:spcAft>
                <a:spcPct val="0"/>
              </a:spcAft>
            </a:pPr>
            <a:r>
              <a:rPr lang="de-CH" altLang="de-DE" sz="160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2012: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angemeldet 205 -&gt; angetreten</a:t>
            </a:r>
            <a:r>
              <a:rPr lang="de-CH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167</a:t>
            </a:r>
          </a:p>
          <a:p>
            <a:pPr eaLnBrk="0" fontAlgn="base" hangingPunct="0">
              <a:lnSpc>
                <a:spcPts val="3000"/>
              </a:lnSpc>
              <a:spcBef>
                <a:spcPct val="20000"/>
              </a:spcBef>
              <a:spcAft>
                <a:spcPct val="0"/>
              </a:spcAft>
            </a:pPr>
            <a:r>
              <a:rPr lang="de-CH" altLang="de-DE" sz="160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2013: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angemeldet 213 -&gt; angetreten</a:t>
            </a:r>
            <a:r>
              <a:rPr lang="de-CH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176</a:t>
            </a:r>
          </a:p>
          <a:p>
            <a:pPr eaLnBrk="0" fontAlgn="base" hangingPunct="0">
              <a:lnSpc>
                <a:spcPts val="3000"/>
              </a:lnSpc>
              <a:spcBef>
                <a:spcPct val="20000"/>
              </a:spcBef>
              <a:spcAft>
                <a:spcPct val="0"/>
              </a:spcAft>
            </a:pPr>
            <a:r>
              <a:rPr lang="de-CH" altLang="de-DE" sz="160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2014: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angemeldet 211 -&gt; angetreten</a:t>
            </a:r>
            <a:r>
              <a:rPr lang="de-CH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134</a:t>
            </a:r>
          </a:p>
          <a:p>
            <a:pPr eaLnBrk="0" fontAlgn="base" hangingPunct="0">
              <a:lnSpc>
                <a:spcPts val="3000"/>
              </a:lnSpc>
              <a:spcBef>
                <a:spcPct val="20000"/>
              </a:spcBef>
              <a:spcAft>
                <a:spcPct val="0"/>
              </a:spcAft>
            </a:pPr>
            <a:r>
              <a:rPr lang="de-CH" altLang="de-DE" sz="160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2015: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angemeldet 240 -&gt; angetreten</a:t>
            </a:r>
            <a:r>
              <a:rPr lang="de-CH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178</a:t>
            </a:r>
          </a:p>
          <a:p>
            <a:pPr eaLnBrk="0" fontAlgn="base" hangingPunct="0">
              <a:lnSpc>
                <a:spcPts val="3000"/>
              </a:lnSpc>
              <a:spcBef>
                <a:spcPct val="20000"/>
              </a:spcBef>
              <a:spcAft>
                <a:spcPct val="0"/>
              </a:spcAft>
            </a:pPr>
            <a:r>
              <a:rPr lang="de-CH" altLang="de-DE" sz="160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2016: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angemeldet 247 -&gt; angetreten</a:t>
            </a:r>
            <a:r>
              <a:rPr lang="de-CH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163</a:t>
            </a:r>
          </a:p>
          <a:p>
            <a:pPr eaLnBrk="0" fontAlgn="base" hangingPunct="0">
              <a:lnSpc>
                <a:spcPts val="3000"/>
              </a:lnSpc>
              <a:spcBef>
                <a:spcPct val="20000"/>
              </a:spcBef>
              <a:spcAft>
                <a:spcPct val="0"/>
              </a:spcAft>
            </a:pPr>
            <a:r>
              <a:rPr lang="de-CH" altLang="de-DE" sz="160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2017: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angemeldet 222 -&gt; angetreten</a:t>
            </a:r>
            <a:r>
              <a:rPr lang="de-CH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141</a:t>
            </a:r>
          </a:p>
          <a:p>
            <a:pPr eaLnBrk="0" fontAlgn="base" hangingPunct="0">
              <a:lnSpc>
                <a:spcPts val="3000"/>
              </a:lnSpc>
              <a:spcBef>
                <a:spcPct val="20000"/>
              </a:spcBef>
              <a:spcAft>
                <a:spcPct val="0"/>
              </a:spcAft>
            </a:pPr>
            <a:r>
              <a:rPr lang="de-CH" altLang="de-DE" sz="160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2018: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angemeldet 173 -&gt; angetreten</a:t>
            </a:r>
            <a:r>
              <a:rPr lang="de-CH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106</a:t>
            </a:r>
          </a:p>
          <a:p>
            <a:pPr eaLnBrk="0" fontAlgn="base" hangingPunct="0">
              <a:lnSpc>
                <a:spcPts val="3000"/>
              </a:lnSpc>
              <a:spcBef>
                <a:spcPct val="20000"/>
              </a:spcBef>
              <a:spcAft>
                <a:spcPct val="0"/>
              </a:spcAft>
            </a:pPr>
            <a:r>
              <a:rPr lang="de-CH" altLang="de-DE" sz="160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2019: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angemeldet 197 -&gt; angetreten</a:t>
            </a:r>
            <a:r>
              <a:rPr lang="de-CH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 129</a:t>
            </a:r>
          </a:p>
          <a:p>
            <a:pPr lvl="0" eaLnBrk="0" fontAlgn="base" hangingPunct="0">
              <a:lnSpc>
                <a:spcPts val="3000"/>
              </a:lnSpc>
              <a:spcBef>
                <a:spcPct val="20000"/>
              </a:spcBef>
              <a:spcAft>
                <a:spcPct val="0"/>
              </a:spcAft>
              <a:tabLst/>
            </a:pPr>
            <a:r>
              <a:rPr kumimoji="0" lang="de-CH" altLang="de-DE" sz="160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2020: </a:t>
            </a:r>
            <a:r>
              <a:rPr kumimoji="0"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angemeldet </a:t>
            </a:r>
            <a:r>
              <a:rPr kumimoji="0" lang="de-CH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170 </a:t>
            </a:r>
            <a:r>
              <a:rPr kumimoji="0"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-&gt; </a:t>
            </a:r>
            <a:r>
              <a:rPr lang="de-CH" altLang="de-DE" sz="1600" b="0" dirty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angetreten</a:t>
            </a:r>
            <a:r>
              <a:rPr kumimoji="0" lang="de-CH" altLang="de-DE" sz="1600" b="0" dirty="0" smtClean="0">
                <a:solidFill>
                  <a:srgbClr val="010000"/>
                </a:solidFill>
                <a:latin typeface="+mn-lt"/>
                <a:ea typeface="ＭＳ Ｐゴシック" panose="020B0600070205080204" pitchFamily="34" charset="-128"/>
              </a:rPr>
              <a:t> 122</a:t>
            </a:r>
            <a:endParaRPr kumimoji="0" lang="de-CH" altLang="de-DE" sz="1600" b="0" dirty="0">
              <a:solidFill>
                <a:srgbClr val="010000"/>
              </a:solidFill>
              <a:latin typeface="+mn-lt"/>
              <a:ea typeface="ＭＳ Ｐゴシック" panose="020B0600070205080204" pitchFamily="34" charset="-128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439305" y="2199928"/>
            <a:ext cx="3484995" cy="2741240"/>
            <a:chOff x="5075163" y="2309555"/>
            <a:chExt cx="3637037" cy="3147158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5163" y="2728936"/>
              <a:ext cx="3637037" cy="2727777"/>
            </a:xfrm>
            <a:prstGeom prst="rect">
              <a:avLst/>
            </a:prstGeom>
          </p:spPr>
        </p:pic>
        <p:sp>
          <p:nvSpPr>
            <p:cNvPr id="11" name="Wolke 10"/>
            <p:cNvSpPr/>
            <p:nvPr/>
          </p:nvSpPr>
          <p:spPr bwMode="auto">
            <a:xfrm rot="21295649">
              <a:off x="5448819" y="2309555"/>
              <a:ext cx="2526394" cy="1305697"/>
            </a:xfrm>
            <a:prstGeom prst="cloud">
              <a:avLst/>
            </a:prstGeom>
            <a:solidFill>
              <a:schemeClr val="bg1"/>
            </a:solidFill>
            <a:ln w="9525" cap="flat" cmpd="sng" algn="ctr">
              <a:solidFill>
                <a:schemeClr val="accent5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de-CH" sz="1200" dirty="0" smtClean="0">
                  <a:solidFill>
                    <a:schemeClr val="accent5"/>
                  </a:solidFill>
                </a:rPr>
                <a:t>&gt;300 </a:t>
              </a:r>
              <a:r>
                <a:rPr lang="de-CH" sz="1200" b="0" dirty="0">
                  <a:solidFill>
                    <a:schemeClr val="accent5"/>
                  </a:solidFill>
                </a:rPr>
                <a:t>Studieninteressierte</a:t>
              </a:r>
            </a:p>
            <a:p>
              <a:pPr algn="ctr">
                <a:defRPr/>
              </a:pPr>
              <a:r>
                <a:rPr lang="de-CH" sz="1200" b="0" dirty="0">
                  <a:solidFill>
                    <a:schemeClr val="accent5"/>
                  </a:solidFill>
                </a:rPr>
                <a:t>am Bachelorinfotag </a:t>
              </a:r>
              <a:r>
                <a:rPr lang="de-CH" sz="1200" b="0" dirty="0" smtClean="0">
                  <a:solidFill>
                    <a:schemeClr val="accent5"/>
                  </a:solidFill>
                </a:rPr>
                <a:t>2020</a:t>
              </a:r>
              <a:endParaRPr lang="de-CH" sz="1200" b="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3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309538" y="8559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86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16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Anlaufstellen für Fragen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0" y="1160749"/>
            <a:ext cx="8280200" cy="5220579"/>
          </a:xfrm>
        </p:spPr>
        <p:txBody>
          <a:bodyPr/>
          <a:lstStyle/>
          <a:p>
            <a:r>
              <a:rPr lang="de-CH" sz="1600" b="1" dirty="0"/>
              <a:t>Zentrales </a:t>
            </a:r>
            <a:r>
              <a:rPr lang="de-CH" sz="1600" b="1" dirty="0" smtClean="0"/>
              <a:t>Studiensekretariat </a:t>
            </a:r>
            <a:r>
              <a:rPr lang="de-CH" sz="1600" b="1" dirty="0" smtClean="0">
                <a:solidFill>
                  <a:srgbClr val="C00000"/>
                </a:solidFill>
              </a:rPr>
              <a:t>Universität Basel</a:t>
            </a:r>
            <a:endParaRPr lang="de-CH" sz="1600" b="1" dirty="0">
              <a:solidFill>
                <a:srgbClr val="C00000"/>
              </a:solidFill>
            </a:endParaRPr>
          </a:p>
          <a:p>
            <a:r>
              <a:rPr lang="de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Universität Basel, Petersplatz 1, 4003 Basel / Tel: +41 (0)61 267 30 23 / </a:t>
            </a:r>
            <a:r>
              <a:rPr lang="de-CH" sz="1400" u="sng" dirty="0" smtClean="0">
                <a:hlinkClick r:id="rId4"/>
              </a:rPr>
              <a:t>www.unibas.ch/studseksupport</a:t>
            </a:r>
            <a:endParaRPr lang="de-CH" dirty="0"/>
          </a:p>
          <a:p>
            <a:pPr marL="257175" lvl="1" indent="-257175">
              <a:spcBef>
                <a:spcPts val="600"/>
              </a:spcBef>
              <a:spcAft>
                <a:spcPts val="1800"/>
              </a:spcAft>
              <a:buFont typeface="Calibri" panose="020F0502020204030204" pitchFamily="34" charset="0"/>
              <a:buChar char="-"/>
              <a:defRPr/>
            </a:pPr>
            <a:r>
              <a:rPr lang="de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Anmeldung / Zulassung zum Studium / </a:t>
            </a:r>
            <a:r>
              <a:rPr lang="de-CH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Aufnahmeprüfung: begründeter </a:t>
            </a:r>
            <a:r>
              <a:rPr lang="de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Wechsel von 1. zum 2. Tag </a:t>
            </a:r>
            <a:r>
              <a:rPr lang="de-CH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de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vor dem 31.05</a:t>
            </a:r>
            <a:r>
              <a:rPr lang="de-CH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.); Auswertung; Mitteilung </a:t>
            </a:r>
            <a:r>
              <a:rPr lang="de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der </a:t>
            </a:r>
            <a:r>
              <a:rPr lang="de-CH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Resultate; Rückmeldung Annahme </a:t>
            </a:r>
            <a:r>
              <a:rPr lang="de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des Studienplatz / Immatrikulation / Semestergebühren / </a:t>
            </a:r>
            <a:r>
              <a:rPr lang="de-CH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Wahl und Wechsel </a:t>
            </a:r>
            <a:r>
              <a:rPr lang="de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der Studienrichtung </a:t>
            </a:r>
            <a:r>
              <a:rPr lang="de-CH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oder des Zweitfachs</a:t>
            </a:r>
          </a:p>
          <a:p>
            <a:pPr>
              <a:defRPr/>
            </a:pPr>
            <a:r>
              <a:rPr lang="de-CH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Studienfachberatung des </a:t>
            </a:r>
            <a:r>
              <a:rPr lang="de-CH" sz="16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DSBG</a:t>
            </a:r>
            <a:r>
              <a:rPr lang="de-CH" dirty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de-CH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Tel: +41 (0)61 </a:t>
            </a:r>
            <a:r>
              <a:rPr lang="de-CH" sz="1400">
                <a:ea typeface="Calibri" panose="020F0502020204030204" pitchFamily="34" charset="0"/>
                <a:cs typeface="Times New Roman" panose="02020603050405020304" pitchFamily="18" charset="0"/>
              </a:rPr>
              <a:t>207 </a:t>
            </a:r>
            <a:r>
              <a:rPr lang="de-CH" sz="1400" smtClean="0">
                <a:ea typeface="Calibri" panose="020F0502020204030204" pitchFamily="34" charset="0"/>
                <a:cs typeface="Times New Roman" panose="02020603050405020304" pitchFamily="18" charset="0"/>
              </a:rPr>
              <a:t>60 46/ </a:t>
            </a:r>
            <a:r>
              <a:rPr lang="de-CH" sz="1400" u="sng" dirty="0"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studium-dsbg@unibas.ch</a:t>
            </a:r>
            <a:endParaRPr lang="de-CH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>
              <a:spcBef>
                <a:spcPts val="600"/>
              </a:spcBef>
              <a:spcAft>
                <a:spcPts val="1800"/>
              </a:spcAft>
              <a:buFont typeface="Calibri" panose="020F0502020204030204" pitchFamily="34" charset="0"/>
              <a:buChar char="-"/>
              <a:defRPr/>
            </a:pPr>
            <a:r>
              <a:rPr lang="de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Fragen zum Studium Sport, Bewegung und Gesundheit / Organisation und Durchführung der Aufnahmeprüfung</a:t>
            </a:r>
            <a:endParaRPr lang="de-CH" b="1" dirty="0"/>
          </a:p>
          <a:p>
            <a:pPr>
              <a:defRPr/>
            </a:pPr>
            <a:r>
              <a:rPr lang="de-CH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Studienfachberatung </a:t>
            </a:r>
            <a:r>
              <a:rPr lang="de-CH" sz="16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Zweitfächer</a:t>
            </a:r>
          </a:p>
          <a:p>
            <a:pPr>
              <a:defRPr/>
            </a:pPr>
            <a:r>
              <a:rPr lang="de-CH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Homepage des entsprechenden Zweitfachs</a:t>
            </a:r>
          </a:p>
          <a:p>
            <a:pPr marL="257175" indent="-257175">
              <a:spcBef>
                <a:spcPts val="600"/>
              </a:spcBef>
              <a:spcAft>
                <a:spcPts val="1800"/>
              </a:spcAft>
              <a:buFont typeface="Calibri" panose="020F0502020204030204" pitchFamily="34" charset="0"/>
              <a:buChar char="-"/>
              <a:defRPr/>
            </a:pPr>
            <a:r>
              <a:rPr lang="de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Fragen zum Zweitfach</a:t>
            </a:r>
          </a:p>
          <a:p>
            <a:pPr>
              <a:defRPr/>
            </a:pPr>
            <a:r>
              <a:rPr lang="de-CH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Studienberatung </a:t>
            </a:r>
            <a:r>
              <a:rPr lang="de-CH" sz="16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Pädagogische Hochschule </a:t>
            </a:r>
            <a:r>
              <a:rPr lang="de-CH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(PH FHNW)</a:t>
            </a:r>
          </a:p>
          <a:p>
            <a:pPr>
              <a:defRPr/>
            </a:pPr>
            <a:r>
              <a:rPr lang="de-CH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Homepage der entsprechenden Hochschule (</a:t>
            </a:r>
            <a:r>
              <a:rPr lang="de-CH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www.fhnw.ch/ph</a:t>
            </a:r>
            <a:r>
              <a:rPr lang="de-CH" sz="1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-&gt; Studium)</a:t>
            </a:r>
          </a:p>
          <a:p>
            <a:pPr marL="257175" indent="-257175">
              <a:spcBef>
                <a:spcPts val="600"/>
              </a:spcBef>
              <a:spcAft>
                <a:spcPts val="1200"/>
              </a:spcAft>
              <a:buFont typeface="Calibri" panose="020F0502020204030204" pitchFamily="34" charset="0"/>
              <a:buChar char="-"/>
              <a:defRPr/>
            </a:pPr>
            <a:r>
              <a:rPr lang="de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Fragen bezüglich der Ausbildung zur </a:t>
            </a:r>
            <a:r>
              <a:rPr lang="de-CH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Lehrperson</a:t>
            </a:r>
            <a:endParaRPr lang="de-CH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19</a:t>
            </a:fld>
            <a:endParaRPr lang="de-CH" dirty="0"/>
          </a:p>
        </p:txBody>
      </p:sp>
      <p:sp>
        <p:nvSpPr>
          <p:cNvPr id="7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92280" y="40713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07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8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Das Departement für Sport, Bewegung und Gesundheit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7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28084" y="836712"/>
            <a:ext cx="2664296" cy="355925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4573" y="1035855"/>
            <a:ext cx="4248472" cy="291285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9552" y="4077072"/>
            <a:ext cx="3871604" cy="208902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37038" y="4634236"/>
            <a:ext cx="3652087" cy="1531862"/>
          </a:xfrm>
          <a:prstGeom prst="rect">
            <a:avLst/>
          </a:prstGeom>
        </p:spPr>
      </p:pic>
      <p:pic>
        <p:nvPicPr>
          <p:cNvPr id="10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11" name="Sound aufgezeichne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263644" y="11607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61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2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622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DSBG – </a:t>
            </a:r>
            <a:r>
              <a:rPr lang="de-CH" dirty="0" err="1" smtClean="0"/>
              <a:t>Why</a:t>
            </a:r>
            <a:r>
              <a:rPr lang="de-CH" dirty="0" smtClean="0"/>
              <a:t> Basel….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556024" cy="180718"/>
          </a:xfrm>
        </p:spPr>
        <p:txBody>
          <a:bodyPr/>
          <a:lstStyle/>
          <a:p>
            <a:r>
              <a:rPr lang="de-DE" dirty="0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 smtClean="0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7" name="Rechteck 6"/>
          <p:cNvSpPr/>
          <p:nvPr/>
        </p:nvSpPr>
        <p:spPr>
          <a:xfrm>
            <a:off x="323528" y="5653986"/>
            <a:ext cx="6030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>
                <a:hlinkClick r:id="rId4"/>
              </a:rPr>
              <a:t>https://</a:t>
            </a:r>
            <a:r>
              <a:rPr lang="de-CH" dirty="0" smtClean="0">
                <a:hlinkClick r:id="rId4"/>
              </a:rPr>
              <a:t>www.youtube.com/watch?v=eqSqRjfOPHA</a:t>
            </a:r>
            <a:r>
              <a:rPr lang="de-CH" dirty="0" smtClean="0"/>
              <a:t> 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374" y="1288532"/>
            <a:ext cx="8020050" cy="4114800"/>
          </a:xfrm>
          <a:prstGeom prst="rect">
            <a:avLst/>
          </a:prstGeom>
        </p:spPr>
      </p:pic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236296" y="3886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Vielen Dank</a:t>
            </a:r>
            <a:br>
              <a:rPr lang="de-CH" dirty="0"/>
            </a:br>
            <a:r>
              <a:rPr lang="de-CH" b="0" dirty="0"/>
              <a:t>für Ihre Aufmerksamkeit.</a:t>
            </a:r>
          </a:p>
        </p:txBody>
      </p: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80312" y="9087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Studienrichtungen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11" name="Rechteck 10"/>
          <p:cNvSpPr/>
          <p:nvPr/>
        </p:nvSpPr>
        <p:spPr>
          <a:xfrm>
            <a:off x="6715987" y="1845567"/>
            <a:ext cx="503238" cy="210473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vert="vert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</a:rPr>
              <a:t>+</a:t>
            </a:r>
            <a:r>
              <a:rPr kumimoji="0" lang="de-CH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</a:rPr>
              <a:t> Zweitfach </a:t>
            </a:r>
            <a:r>
              <a:rPr kumimoji="0" lang="de-CH" sz="1800" b="1" i="0" u="none" strike="noStrike" kern="0" cap="none" spc="0" normalizeH="0" baseline="0" noProof="0" dirty="0">
                <a:ln>
                  <a:noFill/>
                </a:ln>
                <a:solidFill>
                  <a:srgbClr val="006E6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</a:rPr>
              <a:t>75</a:t>
            </a:r>
            <a:r>
              <a:rPr kumimoji="0" lang="de-CH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</a:rPr>
              <a:t> KP 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31800" y="1317025"/>
            <a:ext cx="6777329" cy="400110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ts val="1800"/>
              </a:spcBef>
              <a:spcAft>
                <a:spcPts val="1800"/>
              </a:spcAft>
            </a:pPr>
            <a:r>
              <a:rPr kumimoji="1" lang="de-DE" altLang="de-DE" sz="2000" b="1" dirty="0">
                <a:ea typeface="ＭＳ Ｐゴシック" panose="020B0600070205080204" pitchFamily="34" charset="-128"/>
              </a:rPr>
              <a:t>Bachelor </a:t>
            </a:r>
            <a:r>
              <a:rPr kumimoji="1" lang="de-DE" altLang="de-DE" sz="2000" b="1" dirty="0" err="1">
                <a:ea typeface="ＭＳ Ｐゴシック" panose="020B0600070205080204" pitchFamily="34" charset="-128"/>
              </a:rPr>
              <a:t>of</a:t>
            </a:r>
            <a:r>
              <a:rPr kumimoji="1" lang="de-DE" altLang="de-DE" sz="2000" b="1" dirty="0">
                <a:ea typeface="ＭＳ Ｐゴシック" panose="020B0600070205080204" pitchFamily="34" charset="-128"/>
              </a:rPr>
              <a:t> </a:t>
            </a:r>
            <a:r>
              <a:rPr kumimoji="1" lang="de-DE" altLang="de-DE" sz="2000" b="1" dirty="0" smtClean="0">
                <a:ea typeface="ＭＳ Ｐゴシック" panose="020B0600070205080204" pitchFamily="34" charset="-128"/>
              </a:rPr>
              <a:t>Sc. in </a:t>
            </a:r>
            <a:r>
              <a:rPr kumimoji="1" lang="de-DE" altLang="de-DE" sz="2000" b="1" dirty="0">
                <a:ea typeface="ＭＳ Ｐゴシック" panose="020B0600070205080204" pitchFamily="34" charset="-128"/>
              </a:rPr>
              <a:t>„Sport, Bewegung und Gesundheit“</a:t>
            </a:r>
            <a:endParaRPr kumimoji="1" lang="de-CH" sz="2000" b="1" dirty="0">
              <a:ea typeface="ＭＳ Ｐゴシック" panose="020B0600070205080204" pitchFamily="34" charset="-128"/>
            </a:endParaRPr>
          </a:p>
        </p:txBody>
      </p:sp>
      <p:sp>
        <p:nvSpPr>
          <p:cNvPr id="13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4" name="Freihandform 3"/>
          <p:cNvSpPr/>
          <p:nvPr/>
        </p:nvSpPr>
        <p:spPr>
          <a:xfrm>
            <a:off x="460434" y="1844824"/>
            <a:ext cx="3031446" cy="1512168"/>
          </a:xfrm>
          <a:custGeom>
            <a:avLst/>
            <a:gdLst>
              <a:gd name="connsiteX0" fmla="*/ 0 w 2848570"/>
              <a:gd name="connsiteY0" fmla="*/ 0 h 1094400"/>
              <a:gd name="connsiteX1" fmla="*/ 2848570 w 2848570"/>
              <a:gd name="connsiteY1" fmla="*/ 0 h 1094400"/>
              <a:gd name="connsiteX2" fmla="*/ 2848570 w 2848570"/>
              <a:gd name="connsiteY2" fmla="*/ 1094400 h 1094400"/>
              <a:gd name="connsiteX3" fmla="*/ 0 w 2848570"/>
              <a:gd name="connsiteY3" fmla="*/ 1094400 h 1094400"/>
              <a:gd name="connsiteX4" fmla="*/ 0 w 2848570"/>
              <a:gd name="connsiteY4" fmla="*/ 0 h 109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8570" h="1094400">
                <a:moveTo>
                  <a:pt x="0" y="0"/>
                </a:moveTo>
                <a:lnTo>
                  <a:pt x="2848570" y="0"/>
                </a:lnTo>
                <a:lnTo>
                  <a:pt x="2848570" y="1094400"/>
                </a:lnTo>
                <a:lnTo>
                  <a:pt x="0" y="109440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 w="254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8016" tIns="73152" rIns="128016" bIns="73152" numCol="1" spcCol="1270" anchor="ctr" anchorCtr="0">
            <a:noAutofit/>
          </a:bodyPr>
          <a:lstStyle/>
          <a:p>
            <a:pPr lvl="0" algn="l" defTabSz="800100">
              <a:spcBef>
                <a:spcPct val="0"/>
              </a:spcBef>
              <a:spcAft>
                <a:spcPct val="35000"/>
              </a:spcAft>
            </a:pPr>
            <a:r>
              <a:rPr lang="de-CH" sz="2000" b="1" dirty="0">
                <a:solidFill>
                  <a:srgbClr val="C00000"/>
                </a:solidFill>
              </a:rPr>
              <a:t>Prävention und Gesundheitsförderung</a:t>
            </a:r>
            <a:r>
              <a:rPr lang="de-CH" sz="1800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/>
            </a:r>
            <a:br>
              <a:rPr lang="de-CH" sz="1800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</a:br>
            <a:r>
              <a:rPr lang="de-CH" sz="1100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(engl. </a:t>
            </a:r>
            <a:r>
              <a:rPr lang="de-CH" sz="1100" kern="1200" dirty="0" err="1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Prevention</a:t>
            </a:r>
            <a:r>
              <a:rPr lang="de-CH" sz="1100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 and Health Promotion)</a:t>
            </a:r>
          </a:p>
          <a:p>
            <a:pPr lvl="0" algn="l" defTabSz="800100">
              <a:spcBef>
                <a:spcPct val="0"/>
              </a:spcBef>
              <a:spcAft>
                <a:spcPct val="35000"/>
              </a:spcAft>
            </a:pPr>
            <a:r>
              <a:rPr lang="de-CH" sz="1200" b="1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Studiengang</a:t>
            </a:r>
          </a:p>
        </p:txBody>
      </p:sp>
      <p:sp>
        <p:nvSpPr>
          <p:cNvPr id="7" name="Freihandform 6"/>
          <p:cNvSpPr/>
          <p:nvPr/>
        </p:nvSpPr>
        <p:spPr>
          <a:xfrm>
            <a:off x="466154" y="3501007"/>
            <a:ext cx="3025726" cy="448813"/>
          </a:xfrm>
          <a:custGeom>
            <a:avLst/>
            <a:gdLst>
              <a:gd name="connsiteX0" fmla="*/ 0 w 2848570"/>
              <a:gd name="connsiteY0" fmla="*/ 0 h 765268"/>
              <a:gd name="connsiteX1" fmla="*/ 2848570 w 2848570"/>
              <a:gd name="connsiteY1" fmla="*/ 0 h 765268"/>
              <a:gd name="connsiteX2" fmla="*/ 2848570 w 2848570"/>
              <a:gd name="connsiteY2" fmla="*/ 765268 h 765268"/>
              <a:gd name="connsiteX3" fmla="*/ 0 w 2848570"/>
              <a:gd name="connsiteY3" fmla="*/ 765268 h 765268"/>
              <a:gd name="connsiteX4" fmla="*/ 0 w 2848570"/>
              <a:gd name="connsiteY4" fmla="*/ 0 h 765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8570" h="765268">
                <a:moveTo>
                  <a:pt x="0" y="0"/>
                </a:moveTo>
                <a:lnTo>
                  <a:pt x="2848570" y="0"/>
                </a:lnTo>
                <a:lnTo>
                  <a:pt x="2848570" y="765268"/>
                </a:lnTo>
                <a:lnTo>
                  <a:pt x="0" y="765268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65000"/>
              <a:alpha val="90000"/>
            </a:sysClr>
          </a:solidFill>
          <a:ln w="25400" cap="flat" cmpd="sng" algn="ctr">
            <a:solidFill>
              <a:sysClr val="window" lastClr="FFFFFF">
                <a:alpha val="9000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CH" sz="1600" b="1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insgesamt </a:t>
            </a:r>
            <a:r>
              <a:rPr lang="de-CH" sz="16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180</a:t>
            </a:r>
            <a:r>
              <a:rPr lang="de-CH" sz="1600" b="1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 KP</a:t>
            </a:r>
            <a:endParaRPr lang="de-CH" sz="1400" kern="1200" dirty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/>
          <p:nvPr/>
        </p:nvSpPr>
        <p:spPr>
          <a:xfrm>
            <a:off x="3779912" y="1844824"/>
            <a:ext cx="2848529" cy="1512168"/>
          </a:xfrm>
          <a:custGeom>
            <a:avLst/>
            <a:gdLst>
              <a:gd name="connsiteX0" fmla="*/ 0 w 2848570"/>
              <a:gd name="connsiteY0" fmla="*/ 0 h 1094400"/>
              <a:gd name="connsiteX1" fmla="*/ 2848570 w 2848570"/>
              <a:gd name="connsiteY1" fmla="*/ 0 h 1094400"/>
              <a:gd name="connsiteX2" fmla="*/ 2848570 w 2848570"/>
              <a:gd name="connsiteY2" fmla="*/ 1094400 h 1094400"/>
              <a:gd name="connsiteX3" fmla="*/ 0 w 2848570"/>
              <a:gd name="connsiteY3" fmla="*/ 1094400 h 1094400"/>
              <a:gd name="connsiteX4" fmla="*/ 0 w 2848570"/>
              <a:gd name="connsiteY4" fmla="*/ 0 h 109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8570" h="1094400">
                <a:moveTo>
                  <a:pt x="0" y="0"/>
                </a:moveTo>
                <a:lnTo>
                  <a:pt x="2848570" y="0"/>
                </a:lnTo>
                <a:lnTo>
                  <a:pt x="2848570" y="1094400"/>
                </a:lnTo>
                <a:lnTo>
                  <a:pt x="0" y="109440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254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8016" tIns="73152" rIns="128016" bIns="73152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CH" sz="2000" b="1" dirty="0">
                <a:solidFill>
                  <a:srgbClr val="006E6E"/>
                </a:solidFill>
              </a:rPr>
              <a:t>Sportwissenschaft</a:t>
            </a:r>
            <a:r>
              <a:rPr lang="de-CH" sz="1800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 </a:t>
            </a:r>
            <a:br>
              <a:rPr lang="de-CH" sz="1800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</a:br>
            <a:r>
              <a:rPr lang="de-CH" sz="1200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(engl. Sport Science)</a:t>
            </a:r>
          </a:p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CH" sz="1200" b="1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/>
            </a:r>
            <a:br>
              <a:rPr lang="de-CH" sz="1200" b="1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</a:br>
            <a:r>
              <a:rPr lang="de-CH" sz="1200" b="1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Studienfach</a:t>
            </a:r>
          </a:p>
        </p:txBody>
      </p:sp>
      <p:sp>
        <p:nvSpPr>
          <p:cNvPr id="9" name="Freihandform 8"/>
          <p:cNvSpPr/>
          <p:nvPr/>
        </p:nvSpPr>
        <p:spPr>
          <a:xfrm>
            <a:off x="3779912" y="3501008"/>
            <a:ext cx="2837106" cy="441067"/>
          </a:xfrm>
          <a:custGeom>
            <a:avLst/>
            <a:gdLst>
              <a:gd name="connsiteX0" fmla="*/ 0 w 2848570"/>
              <a:gd name="connsiteY0" fmla="*/ 0 h 1668960"/>
              <a:gd name="connsiteX1" fmla="*/ 2848570 w 2848570"/>
              <a:gd name="connsiteY1" fmla="*/ 0 h 1668960"/>
              <a:gd name="connsiteX2" fmla="*/ 2848570 w 2848570"/>
              <a:gd name="connsiteY2" fmla="*/ 1668960 h 1668960"/>
              <a:gd name="connsiteX3" fmla="*/ 0 w 2848570"/>
              <a:gd name="connsiteY3" fmla="*/ 1668960 h 1668960"/>
              <a:gd name="connsiteX4" fmla="*/ 0 w 2848570"/>
              <a:gd name="connsiteY4" fmla="*/ 0 h 16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8570" h="1668960">
                <a:moveTo>
                  <a:pt x="0" y="0"/>
                </a:moveTo>
                <a:lnTo>
                  <a:pt x="2848570" y="0"/>
                </a:lnTo>
                <a:lnTo>
                  <a:pt x="2848570" y="1668960"/>
                </a:lnTo>
                <a:lnTo>
                  <a:pt x="0" y="166896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85000"/>
              <a:alpha val="90000"/>
            </a:sysClr>
          </a:solidFill>
          <a:ln w="25400" cap="flat" cmpd="sng" algn="ctr">
            <a:solidFill>
              <a:sysClr val="window" lastClr="FFFFFF">
                <a:alpha val="9000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CH" sz="1600" b="1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insgesamt </a:t>
            </a:r>
            <a:r>
              <a:rPr lang="de-CH" sz="1600" b="1" kern="1200" dirty="0">
                <a:solidFill>
                  <a:srgbClr val="006E6E"/>
                </a:solidFill>
                <a:latin typeface="+mn-lt"/>
                <a:ea typeface="+mn-ea"/>
                <a:cs typeface="+mn-cs"/>
              </a:rPr>
              <a:t>105</a:t>
            </a:r>
            <a:r>
              <a:rPr lang="de-CH" sz="16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CH" sz="1600" b="1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KP</a:t>
            </a:r>
            <a:endParaRPr lang="de-CH" sz="1600" kern="1200" dirty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460434" y="4328383"/>
            <a:ext cx="6919878" cy="1787597"/>
          </a:xfrm>
        </p:spPr>
        <p:txBody>
          <a:bodyPr/>
          <a:lstStyle/>
          <a:p>
            <a:pPr marL="0" lvl="1" indent="0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CH" altLang="de-DE" b="1" dirty="0"/>
              <a:t>Kreditpunkte (KP) – Arbeitsaufwand</a:t>
            </a:r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altLang="de-DE" dirty="0"/>
              <a:t>1 KP = 30 Stunden «</a:t>
            </a:r>
            <a:r>
              <a:rPr lang="de-CH" altLang="de-DE" dirty="0" err="1"/>
              <a:t>Workload</a:t>
            </a:r>
            <a:r>
              <a:rPr lang="de-CH" altLang="de-DE" dirty="0"/>
              <a:t>» durch Anwesenheit in Lehrveranstaltungen und Selbststudium </a:t>
            </a:r>
          </a:p>
          <a:p>
            <a:pPr lvl="1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altLang="de-DE" dirty="0"/>
              <a:t>30 Kreditpunkte (KP) pro Semester</a:t>
            </a:r>
          </a:p>
        </p:txBody>
      </p: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630324" y="221730"/>
            <a:ext cx="609600" cy="609600"/>
          </a:xfrm>
          <a:prstGeom prst="rect">
            <a:avLst/>
          </a:prstGeom>
        </p:spPr>
      </p:pic>
      <p:pic>
        <p:nvPicPr>
          <p:cNvPr id="10" name="Sound aufgezeichne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740352" y="2593132"/>
            <a:ext cx="609600" cy="609600"/>
          </a:xfrm>
          <a:prstGeom prst="rect">
            <a:avLst/>
          </a:prstGeom>
        </p:spPr>
      </p:pic>
      <p:pic>
        <p:nvPicPr>
          <p:cNvPr id="16" name="Sound aufgezeichnet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250621" y="4858464"/>
            <a:ext cx="727433" cy="72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1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9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307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438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/>
              <a:t>Universität Basel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9" name="Bildplatzhalter 8"/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rcRect t="1214" b="1214"/>
          <a:stretch>
            <a:fillRect/>
          </a:stretch>
        </p:blipFill>
        <p:spPr>
          <a:xfrm>
            <a:off x="431800" y="1520825"/>
            <a:ext cx="8280400" cy="3995738"/>
          </a:xfrm>
          <a:prstGeom prst="rect">
            <a:avLst/>
          </a:prstGeom>
        </p:spPr>
      </p:pic>
      <p:sp>
        <p:nvSpPr>
          <p:cNvPr id="11" name="Titel 1"/>
          <p:cNvSpPr txBox="1">
            <a:spLocks/>
          </p:cNvSpPr>
          <p:nvPr/>
        </p:nvSpPr>
        <p:spPr>
          <a:xfrm>
            <a:off x="431800" y="404813"/>
            <a:ext cx="8280400" cy="7559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2500"/>
              </a:lnSpc>
              <a:spcBef>
                <a:spcPct val="0"/>
              </a:spcBef>
              <a:buNone/>
              <a:defRPr sz="23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Zweitfächer (</a:t>
            </a:r>
            <a:r>
              <a:rPr lang="de-CH" dirty="0">
                <a:solidFill>
                  <a:srgbClr val="006E6E"/>
                </a:solidFill>
              </a:rPr>
              <a:t>75</a:t>
            </a:r>
            <a:r>
              <a:rPr lang="de-CH" dirty="0"/>
              <a:t> KP)</a:t>
            </a:r>
          </a:p>
        </p:txBody>
      </p:sp>
      <p:sp>
        <p:nvSpPr>
          <p:cNvPr id="8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2000" y="11607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9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2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>
                <a:solidFill>
                  <a:srgbClr val="000000"/>
                </a:solidFill>
              </a:rPr>
              <a:t>Universität Basel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>
                <a:solidFill>
                  <a:srgbClr val="000000"/>
                </a:solidFill>
              </a:rPr>
              <a:pPr/>
              <a:t>5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45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43" name="Titel 1"/>
          <p:cNvSpPr txBox="1">
            <a:spLocks/>
          </p:cNvSpPr>
          <p:nvPr/>
        </p:nvSpPr>
        <p:spPr>
          <a:xfrm>
            <a:off x="431800" y="404813"/>
            <a:ext cx="8280400" cy="7559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2500"/>
              </a:lnSpc>
              <a:spcBef>
                <a:spcPct val="0"/>
              </a:spcBef>
              <a:buNone/>
              <a:defRPr sz="23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Studientableau Bachelorstudium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5"/>
          <a:srcRect t="3789"/>
          <a:stretch/>
        </p:blipFill>
        <p:spPr>
          <a:xfrm>
            <a:off x="163971" y="1222091"/>
            <a:ext cx="8816058" cy="4489273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323528" y="5948718"/>
            <a:ext cx="3358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dirty="0">
                <a:solidFill>
                  <a:srgbClr val="1EA5A5"/>
                </a:solidFill>
                <a:hlinkClick r:id="rId6"/>
              </a:rPr>
              <a:t>https://dsbg.unibas.ch/de/studium</a:t>
            </a:r>
            <a:r>
              <a:rPr lang="de-CH" sz="1600" dirty="0" smtClean="0">
                <a:solidFill>
                  <a:srgbClr val="1EA5A5"/>
                </a:solidFill>
                <a:hlinkClick r:id="rId6"/>
              </a:rPr>
              <a:t>/ </a:t>
            </a:r>
            <a:endParaRPr lang="de-CH" sz="1600" dirty="0">
              <a:solidFill>
                <a:srgbClr val="1EA5A5"/>
              </a:solidFill>
            </a:endParaRPr>
          </a:p>
        </p:txBody>
      </p:sp>
      <p:pic>
        <p:nvPicPr>
          <p:cNvPr id="4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812360" y="4048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00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>
                <a:solidFill>
                  <a:srgbClr val="000000"/>
                </a:solidFill>
              </a:rPr>
              <a:t>Universität Basel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>
                <a:solidFill>
                  <a:srgbClr val="000000"/>
                </a:solidFill>
              </a:rPr>
              <a:pPr/>
              <a:t>6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45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CH" dirty="0"/>
              <a:t>Informationstag Bachelor</a:t>
            </a:r>
          </a:p>
        </p:txBody>
      </p:sp>
      <p:sp>
        <p:nvSpPr>
          <p:cNvPr id="43" name="Titel 1"/>
          <p:cNvSpPr txBox="1">
            <a:spLocks/>
          </p:cNvSpPr>
          <p:nvPr/>
        </p:nvSpPr>
        <p:spPr>
          <a:xfrm>
            <a:off x="431800" y="452165"/>
            <a:ext cx="8280400" cy="7559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2500"/>
              </a:lnSpc>
              <a:spcBef>
                <a:spcPct val="0"/>
              </a:spcBef>
              <a:buNone/>
              <a:defRPr sz="23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/>
              <a:t>Bereichsübergreifende Grundlagenmodule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2141267" y="2374840"/>
            <a:ext cx="4669484" cy="2896633"/>
            <a:chOff x="2141267" y="2374840"/>
            <a:chExt cx="4669484" cy="2896633"/>
          </a:xfrm>
        </p:grpSpPr>
        <p:grpSp>
          <p:nvGrpSpPr>
            <p:cNvPr id="4" name="Gruppieren 3"/>
            <p:cNvGrpSpPr/>
            <p:nvPr/>
          </p:nvGrpSpPr>
          <p:grpSpPr>
            <a:xfrm>
              <a:off x="3779912" y="2391473"/>
              <a:ext cx="3030839" cy="2880000"/>
              <a:chOff x="3692522" y="-29735"/>
              <a:chExt cx="3030839" cy="2880000"/>
            </a:xfrm>
          </p:grpSpPr>
          <p:pic>
            <p:nvPicPr>
              <p:cNvPr id="64" name="Grafik 6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92522" y="-29735"/>
                <a:ext cx="1471208" cy="2880000"/>
              </a:xfrm>
              <a:prstGeom prst="rect">
                <a:avLst/>
              </a:prstGeom>
            </p:spPr>
          </p:pic>
          <p:pic>
            <p:nvPicPr>
              <p:cNvPr id="75" name="Grafik 7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52153" y="-29735"/>
                <a:ext cx="1471208" cy="2880000"/>
              </a:xfrm>
              <a:prstGeom prst="rect">
                <a:avLst/>
              </a:prstGeom>
            </p:spPr>
          </p:pic>
        </p:grpSp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1267" y="2374840"/>
              <a:ext cx="1550222" cy="2880000"/>
            </a:xfrm>
            <a:prstGeom prst="rect">
              <a:avLst/>
            </a:prstGeom>
          </p:spPr>
        </p:pic>
      </p:grpSp>
      <p:pic>
        <p:nvPicPr>
          <p:cNvPr id="7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740352" y="11753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47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8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 smtClean="0">
                <a:solidFill>
                  <a:srgbClr val="000000"/>
                </a:solidFill>
              </a:rPr>
              <a:t>Universität Basel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>
                <a:solidFill>
                  <a:srgbClr val="000000"/>
                </a:solidFill>
              </a:rPr>
              <a:pPr/>
              <a:t>7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45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CH" dirty="0" smtClean="0"/>
              <a:t>Informationstag Bachelor</a:t>
            </a:r>
            <a:endParaRPr lang="de-CH" dirty="0"/>
          </a:p>
        </p:txBody>
      </p:sp>
      <p:sp>
        <p:nvSpPr>
          <p:cNvPr id="43" name="Titel 1"/>
          <p:cNvSpPr txBox="1">
            <a:spLocks/>
          </p:cNvSpPr>
          <p:nvPr/>
        </p:nvSpPr>
        <p:spPr>
          <a:xfrm>
            <a:off x="431800" y="404813"/>
            <a:ext cx="8280400" cy="7559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2500"/>
              </a:lnSpc>
              <a:spcBef>
                <a:spcPct val="0"/>
              </a:spcBef>
              <a:buNone/>
              <a:defRPr sz="23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dirty="0" smtClean="0"/>
              <a:t>Studieninhalte</a:t>
            </a:r>
          </a:p>
          <a:p>
            <a:r>
              <a:rPr lang="de-CH" dirty="0" smtClean="0"/>
              <a:t>Sport- und Bewegungsmedizin</a:t>
            </a:r>
            <a:endParaRPr lang="de-CH" dirty="0"/>
          </a:p>
        </p:txBody>
      </p:sp>
      <p:grpSp>
        <p:nvGrpSpPr>
          <p:cNvPr id="3" name="Gruppieren 2"/>
          <p:cNvGrpSpPr>
            <a:grpSpLocks noChangeAspect="1"/>
          </p:cNvGrpSpPr>
          <p:nvPr/>
        </p:nvGrpSpPr>
        <p:grpSpPr>
          <a:xfrm>
            <a:off x="539552" y="1484784"/>
            <a:ext cx="7795848" cy="2880000"/>
            <a:chOff x="765334" y="2390579"/>
            <a:chExt cx="7817050" cy="2887833"/>
          </a:xfrm>
        </p:grpSpPr>
        <p:pic>
          <p:nvPicPr>
            <p:cNvPr id="36" name="Grafik 3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73841" y="2390579"/>
              <a:ext cx="1504756" cy="2880000"/>
            </a:xfrm>
            <a:prstGeom prst="rect">
              <a:avLst/>
            </a:prstGeom>
          </p:spPr>
        </p:pic>
        <p:pic>
          <p:nvPicPr>
            <p:cNvPr id="37" name="Grafik 3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55233" y="2398412"/>
              <a:ext cx="1471207" cy="2880000"/>
            </a:xfrm>
            <a:prstGeom prst="rect">
              <a:avLst/>
            </a:prstGeom>
          </p:spPr>
        </p:pic>
        <p:pic>
          <p:nvPicPr>
            <p:cNvPr id="38" name="Grafik 3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11177" y="2390579"/>
              <a:ext cx="1471207" cy="2880000"/>
            </a:xfrm>
            <a:prstGeom prst="rect">
              <a:avLst/>
            </a:prstGeom>
          </p:spPr>
        </p:pic>
        <p:pic>
          <p:nvPicPr>
            <p:cNvPr id="39" name="Grafik 3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65334" y="2390579"/>
              <a:ext cx="1515490" cy="2880000"/>
            </a:xfrm>
            <a:prstGeom prst="rect">
              <a:avLst/>
            </a:prstGeom>
          </p:spPr>
        </p:pic>
        <p:pic>
          <p:nvPicPr>
            <p:cNvPr id="40" name="Grafik 39"/>
            <p:cNvPicPr>
              <a:picLocks noChangeAspect="1"/>
            </p:cNvPicPr>
            <p:nvPr/>
          </p:nvPicPr>
          <p:blipFill rotWithShape="1">
            <a:blip r:embed="rId9"/>
            <a:srcRect r="1859"/>
            <a:stretch/>
          </p:blipFill>
          <p:spPr bwMode="auto">
            <a:xfrm>
              <a:off x="2431301" y="2390579"/>
              <a:ext cx="1471207" cy="288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60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150" y="4696631"/>
            <a:ext cx="2303111" cy="1535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4" name="Picture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44" y="4543864"/>
            <a:ext cx="1201792" cy="1602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5" name="Pictur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056" y="4610377"/>
            <a:ext cx="1229874" cy="1639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6" name="Picture 18">
            <a:extLst>
              <a:ext uri="{FF2B5EF4-FFF2-40B4-BE49-F238E27FC236}">
                <a16:creationId xmlns:a16="http://schemas.microsoft.com/office/drawing/2014/main" id="{4A28646A-8710-4A6B-814C-236A8552C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481" y="4983164"/>
            <a:ext cx="1281113" cy="91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7914794" y="5620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45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94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CH">
                <a:solidFill>
                  <a:srgbClr val="000000"/>
                </a:solidFill>
                <a:latin typeface="Arial"/>
                <a:ea typeface="+mn-ea"/>
              </a:rPr>
              <a:t>Universität Basel</a:t>
            </a:r>
            <a:endParaRPr kumimoji="0" lang="de-CH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7FA9AA71-BE1E-494E-878C-45C2C2332CA5}" type="slidenum">
              <a:rPr kumimoji="0" lang="de-CH" b="0">
                <a:solidFill>
                  <a:srgbClr val="000000"/>
                </a:solidFill>
                <a:latin typeface="Arial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kumimoji="0" lang="de-CH" b="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45" name="Datumsplatzhalter 2"/>
          <p:cNvSpPr>
            <a:spLocks noGrp="1"/>
          </p:cNvSpPr>
          <p:nvPr>
            <p:ph type="dt" sz="quarter" idx="10"/>
          </p:nvPr>
        </p:nvSpPr>
        <p:spPr>
          <a:xfrm>
            <a:off x="431800" y="6524625"/>
            <a:ext cx="2987675" cy="179388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de-DE" b="0" smtClean="0">
                <a:solidFill>
                  <a:srgbClr val="000000"/>
                </a:solidFill>
                <a:latin typeface="Arial"/>
                <a:ea typeface="+mn-ea"/>
              </a:rPr>
              <a:t>Kurzpräsentation Bachelorstudium Sport, Bewegung und Gesundheit</a:t>
            </a:r>
            <a:endParaRPr kumimoji="0" lang="de-CH" b="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29702" name="Titel 1"/>
          <p:cNvSpPr txBox="1">
            <a:spLocks/>
          </p:cNvSpPr>
          <p:nvPr/>
        </p:nvSpPr>
        <p:spPr bwMode="auto">
          <a:xfrm>
            <a:off x="431800" y="404813"/>
            <a:ext cx="82804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kumimoji="0" lang="de-CH" altLang="de-DE" sz="2300" dirty="0" smtClean="0">
                <a:solidFill>
                  <a:srgbClr val="000000"/>
                </a:solidFill>
                <a:latin typeface="Georgia" panose="02040502050405020303" pitchFamily="18" charset="0"/>
              </a:rPr>
              <a:t>Studieninhalte</a:t>
            </a:r>
            <a:br>
              <a:rPr kumimoji="0" lang="de-CH" altLang="de-DE" sz="2300" dirty="0" smtClean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kumimoji="0" lang="de-CH" altLang="de-DE" sz="2300" dirty="0" smtClean="0">
                <a:solidFill>
                  <a:srgbClr val="000000"/>
                </a:solidFill>
                <a:latin typeface="Georgia" panose="02040502050405020303" pitchFamily="18" charset="0"/>
              </a:rPr>
              <a:t>Bewegungs- </a:t>
            </a:r>
            <a:r>
              <a:rPr kumimoji="0" lang="de-CH" altLang="de-DE" sz="2300" dirty="0">
                <a:solidFill>
                  <a:srgbClr val="000000"/>
                </a:solidFill>
                <a:latin typeface="Georgia" panose="02040502050405020303" pitchFamily="18" charset="0"/>
              </a:rPr>
              <a:t>und Trainingswissenschaft</a:t>
            </a:r>
          </a:p>
        </p:txBody>
      </p:sp>
      <p:grpSp>
        <p:nvGrpSpPr>
          <p:cNvPr id="8" name="Gruppieren 7"/>
          <p:cNvGrpSpPr>
            <a:grpSpLocks/>
          </p:cNvGrpSpPr>
          <p:nvPr/>
        </p:nvGrpSpPr>
        <p:grpSpPr bwMode="auto">
          <a:xfrm>
            <a:off x="233362" y="1590538"/>
            <a:ext cx="8677275" cy="2532062"/>
            <a:chOff x="374686" y="2623917"/>
            <a:chExt cx="8677132" cy="2531940"/>
          </a:xfrm>
        </p:grpSpPr>
        <p:pic>
          <p:nvPicPr>
            <p:cNvPr id="29705" name="Grafik 3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6095" y="2633755"/>
              <a:ext cx="1290065" cy="25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6" name="Grafik 4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41"/>
            <a:stretch>
              <a:fillRect/>
            </a:stretch>
          </p:blipFill>
          <p:spPr bwMode="auto">
            <a:xfrm>
              <a:off x="3209889" y="2623917"/>
              <a:ext cx="1314966" cy="25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7" name="Grafik 4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8953" y="2623917"/>
              <a:ext cx="1322846" cy="25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8" name="Grafik 5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5195" y="2633755"/>
              <a:ext cx="1456623" cy="25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9" name="Grafik 6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1038"/>
            <a:stretch>
              <a:fillRect/>
            </a:stretch>
          </p:blipFill>
          <p:spPr bwMode="auto">
            <a:xfrm>
              <a:off x="4678251" y="2626759"/>
              <a:ext cx="1287306" cy="25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10" name="Grafik 7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686" y="2635857"/>
              <a:ext cx="1287306" cy="25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4" name="Grafik 4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432" y="4680542"/>
            <a:ext cx="1890686" cy="1260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28533" y="4711243"/>
            <a:ext cx="1853992" cy="1234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7" name="Grafik 4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23426" y="4462545"/>
            <a:ext cx="1167847" cy="1757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" name="Bild 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939" y="4836272"/>
            <a:ext cx="1561928" cy="1083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14338" y="4576299"/>
            <a:ext cx="1227833" cy="1603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7877513" y="58737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49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10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CH">
                <a:solidFill>
                  <a:srgbClr val="000000"/>
                </a:solidFill>
              </a:rPr>
              <a:t>Universität Basel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1826-9277-4232-A2B5-17D05DFC7392}" type="slidenum">
              <a:rPr lang="de-CH" smtClean="0">
                <a:solidFill>
                  <a:srgbClr val="000000"/>
                </a:solidFill>
              </a:rPr>
              <a:pPr/>
              <a:t>9</a:t>
            </a:fld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45" name="Datumsplatzhalter 2"/>
          <p:cNvSpPr>
            <a:spLocks noGrp="1"/>
          </p:cNvSpPr>
          <p:nvPr>
            <p:ph type="dt" sz="half" idx="10"/>
          </p:nvPr>
        </p:nvSpPr>
        <p:spPr>
          <a:xfrm>
            <a:off x="431800" y="6524626"/>
            <a:ext cx="2988072" cy="180000"/>
          </a:xfrm>
        </p:spPr>
        <p:txBody>
          <a:bodyPr/>
          <a:lstStyle/>
          <a:p>
            <a:r>
              <a:rPr lang="de-DE" smtClean="0"/>
              <a:t>Kurzpräsentation Bachelorstudium Sport, Bewegung und Gesundheit</a:t>
            </a:r>
            <a:endParaRPr lang="de-CH" dirty="0"/>
          </a:p>
        </p:txBody>
      </p:sp>
      <p:sp>
        <p:nvSpPr>
          <p:cNvPr id="43" name="Titel 1"/>
          <p:cNvSpPr txBox="1">
            <a:spLocks/>
          </p:cNvSpPr>
          <p:nvPr/>
        </p:nvSpPr>
        <p:spPr>
          <a:xfrm>
            <a:off x="431800" y="404813"/>
            <a:ext cx="8280400" cy="7559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2500"/>
              </a:lnSpc>
              <a:spcBef>
                <a:spcPct val="0"/>
              </a:spcBef>
              <a:buNone/>
              <a:defRPr sz="23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</a:pPr>
            <a:r>
              <a:rPr lang="de-CH" dirty="0" smtClean="0"/>
              <a:t>Studieninhalte</a:t>
            </a:r>
            <a:endParaRPr lang="de-CH" dirty="0"/>
          </a:p>
          <a:p>
            <a:pPr>
              <a:lnSpc>
                <a:spcPts val="3000"/>
              </a:lnSpc>
            </a:pPr>
            <a:r>
              <a:rPr lang="de-CH" dirty="0"/>
              <a:t>Bereich Sportwissenschaft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536260" y="1556792"/>
            <a:ext cx="8032184" cy="2924952"/>
            <a:chOff x="555814" y="2349165"/>
            <a:chExt cx="8032184" cy="2924952"/>
          </a:xfrm>
        </p:grpSpPr>
        <p:pic>
          <p:nvPicPr>
            <p:cNvPr id="38" name="Grafik 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44768" y="2368690"/>
              <a:ext cx="1471207" cy="2880000"/>
            </a:xfrm>
            <a:prstGeom prst="rect">
              <a:avLst/>
            </a:prstGeom>
          </p:spPr>
        </p:pic>
        <p:pic>
          <p:nvPicPr>
            <p:cNvPr id="39" name="Grafik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77291" y="2353282"/>
              <a:ext cx="1471207" cy="2880000"/>
            </a:xfrm>
            <a:prstGeom prst="rect">
              <a:avLst/>
            </a:prstGeom>
          </p:spPr>
        </p:pic>
        <p:pic>
          <p:nvPicPr>
            <p:cNvPr id="40" name="Grafik 3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16791" y="2349165"/>
              <a:ext cx="1471207" cy="2880000"/>
            </a:xfrm>
            <a:prstGeom prst="rect">
              <a:avLst/>
            </a:prstGeom>
          </p:spPr>
        </p:pic>
        <p:pic>
          <p:nvPicPr>
            <p:cNvPr id="41" name="Grafik 4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5814" y="2394117"/>
              <a:ext cx="1471207" cy="2880000"/>
            </a:xfrm>
            <a:prstGeom prst="rect">
              <a:avLst/>
            </a:prstGeom>
          </p:spPr>
        </p:pic>
        <p:pic>
          <p:nvPicPr>
            <p:cNvPr id="42" name="Grafik 4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95531" y="2368690"/>
              <a:ext cx="1482199" cy="2880000"/>
            </a:xfrm>
            <a:prstGeom prst="rect">
              <a:avLst/>
            </a:prstGeom>
          </p:spPr>
        </p:pic>
      </p:grp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953373" y="4779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791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68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uni_basel_V01_de">
  <a:themeElements>
    <a:clrScheme name="Uni Basel">
      <a:dk1>
        <a:srgbClr val="000000"/>
      </a:dk1>
      <a:lt1>
        <a:srgbClr val="FFFFFF"/>
      </a:lt1>
      <a:dk2>
        <a:srgbClr val="006E6E"/>
      </a:dk2>
      <a:lt2>
        <a:srgbClr val="BEC3C8"/>
      </a:lt2>
      <a:accent1>
        <a:srgbClr val="A5D7D2"/>
      </a:accent1>
      <a:accent2>
        <a:srgbClr val="1EA5A5"/>
      </a:accent2>
      <a:accent3>
        <a:srgbClr val="2D373C"/>
      </a:accent3>
      <a:accent4>
        <a:srgbClr val="8C9196"/>
      </a:accent4>
      <a:accent5>
        <a:srgbClr val="D20537"/>
      </a:accent5>
      <a:accent6>
        <a:srgbClr val="EB829B"/>
      </a:accent6>
      <a:hlink>
        <a:srgbClr val="000000"/>
      </a:hlink>
      <a:folHlink>
        <a:srgbClr val="000000"/>
      </a:folHlink>
    </a:clrScheme>
    <a:fontScheme name="Uni Basel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ts val="2200"/>
          </a:lnSpc>
          <a:defRPr dirty="0"/>
        </a:defPPr>
      </a:lstStyle>
    </a:txDef>
  </a:objectDefaults>
  <a:extraClrSchemeLst>
    <a:extraClrScheme>
      <a:clrScheme name="Uni Basel">
        <a:dk1>
          <a:srgbClr val="000000"/>
        </a:dk1>
        <a:lt1>
          <a:srgbClr val="FFFFFF"/>
        </a:lt1>
        <a:dk2>
          <a:srgbClr val="006E6E"/>
        </a:dk2>
        <a:lt2>
          <a:srgbClr val="BEC3C8"/>
        </a:lt2>
        <a:accent1>
          <a:srgbClr val="A5D7D2"/>
        </a:accent1>
        <a:accent2>
          <a:srgbClr val="1EA5A5"/>
        </a:accent2>
        <a:accent3>
          <a:srgbClr val="2D373C"/>
        </a:accent3>
        <a:accent4>
          <a:srgbClr val="8C9196"/>
        </a:accent4>
        <a:accent5>
          <a:srgbClr val="D20537"/>
        </a:accent5>
        <a:accent6>
          <a:srgbClr val="EB829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uni_basel_V01_de</Template>
  <TotalTime>0</TotalTime>
  <Words>956</Words>
  <Application>Microsoft Office PowerPoint</Application>
  <PresentationFormat>Bildschirmpräsentation (4:3)</PresentationFormat>
  <Paragraphs>180</Paragraphs>
  <Slides>21</Slides>
  <Notes>17</Notes>
  <HiddenSlides>0</HiddenSlides>
  <MMClips>24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30" baseType="lpstr">
      <vt:lpstr>MS PGothic</vt:lpstr>
      <vt:lpstr>MS PGothic</vt:lpstr>
      <vt:lpstr>Arial</vt:lpstr>
      <vt:lpstr>Calibri</vt:lpstr>
      <vt:lpstr>Georgia</vt:lpstr>
      <vt:lpstr>Symbol</vt:lpstr>
      <vt:lpstr>Times New Roman</vt:lpstr>
      <vt:lpstr>Wingdings</vt:lpstr>
      <vt:lpstr>uni_basel_V01_de</vt:lpstr>
      <vt:lpstr>Das Bachelor-Studium  «Sport, Bewegung und Gesundheit» </vt:lpstr>
      <vt:lpstr>Das Departement für Sport, Bewegung und Gesundheit</vt:lpstr>
      <vt:lpstr>Studienrichtungen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Wahlbereich (20 KP / 6 KP)</vt:lpstr>
      <vt:lpstr>PowerPoint-Präsentation</vt:lpstr>
      <vt:lpstr>Informationsquellen: www.dsbg.unibas.ch </vt:lpstr>
      <vt:lpstr>Relevante Dokumente</vt:lpstr>
      <vt:lpstr>Informationsquellen: www.unibas.ch </vt:lpstr>
      <vt:lpstr>Anmeldung zum Studium</vt:lpstr>
      <vt:lpstr>Aufnahmeprüfung</vt:lpstr>
      <vt:lpstr>Aufnahmeprüfung</vt:lpstr>
      <vt:lpstr>Anlaufstellen für Fragen</vt:lpstr>
      <vt:lpstr>DSBG – Why Basel….</vt:lpstr>
      <vt:lpstr>Vielen Dank für Ihre Aufmerksamkeit.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Titel-/Kapitelfolie, Titel 1 Titel 2</dc:title>
  <dc:creator>Karin Zurflüh</dc:creator>
  <cp:lastModifiedBy>Fabio Capraro</cp:lastModifiedBy>
  <cp:revision>114</cp:revision>
  <cp:lastPrinted>2020-01-08T12:17:07Z</cp:lastPrinted>
  <dcterms:created xsi:type="dcterms:W3CDTF">2015-04-28T13:06:46Z</dcterms:created>
  <dcterms:modified xsi:type="dcterms:W3CDTF">2020-11-19T08:56:51Z</dcterms:modified>
</cp:coreProperties>
</file>