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77" r:id="rId3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29">
          <p15:clr>
            <a:srgbClr val="A4A3A4"/>
          </p15:clr>
        </p15:guide>
        <p15:guide id="2" orient="horz" pos="255">
          <p15:clr>
            <a:srgbClr val="A4A3A4"/>
          </p15:clr>
        </p15:guide>
        <p15:guide id="3" orient="horz" pos="958">
          <p15:clr>
            <a:srgbClr val="A4A3A4"/>
          </p15:clr>
        </p15:guide>
        <p15:guide id="4" orient="horz" pos="4065">
          <p15:clr>
            <a:srgbClr val="A4A3A4"/>
          </p15:clr>
        </p15:guide>
        <p15:guide id="5" orient="horz" pos="4110">
          <p15:clr>
            <a:srgbClr val="A4A3A4"/>
          </p15:clr>
        </p15:guide>
        <p15:guide id="6" orient="horz" pos="142">
          <p15:clr>
            <a:srgbClr val="A4A3A4"/>
          </p15:clr>
        </p15:guide>
        <p15:guide id="7" orient="horz" pos="4178">
          <p15:clr>
            <a:srgbClr val="A4A3A4"/>
          </p15:clr>
        </p15:guide>
        <p15:guide id="8" pos="272">
          <p15:clr>
            <a:srgbClr val="A4A3A4"/>
          </p15:clr>
        </p15:guide>
        <p15:guide id="9" pos="5488">
          <p15:clr>
            <a:srgbClr val="A4A3A4"/>
          </p15:clr>
        </p15:guide>
        <p15:guide id="10" pos="2880">
          <p15:clr>
            <a:srgbClr val="A4A3A4"/>
          </p15:clr>
        </p15:guide>
        <p15:guide id="11" pos="2835">
          <p15:clr>
            <a:srgbClr val="A4A3A4"/>
          </p15:clr>
        </p15:guide>
        <p15:guide id="12" pos="2925">
          <p15:clr>
            <a:srgbClr val="A4A3A4"/>
          </p15:clr>
        </p15:guide>
        <p15:guide id="13" pos="3288">
          <p15:clr>
            <a:srgbClr val="A4A3A4"/>
          </p15:clr>
        </p15:guide>
        <p15:guide id="14" pos="3379">
          <p15:clr>
            <a:srgbClr val="A4A3A4"/>
          </p15:clr>
        </p15:guide>
        <p15:guide id="15" pos="3719">
          <p15:clr>
            <a:srgbClr val="A4A3A4"/>
          </p15:clr>
        </p15:guide>
        <p15:guide id="16" pos="3810">
          <p15:clr>
            <a:srgbClr val="A4A3A4"/>
          </p15:clr>
        </p15:guide>
        <p15:guide id="17" pos="4173">
          <p15:clr>
            <a:srgbClr val="A4A3A4"/>
          </p15:clr>
        </p15:guide>
        <p15:guide id="18" pos="4263">
          <p15:clr>
            <a:srgbClr val="A4A3A4"/>
          </p15:clr>
        </p15:guide>
        <p15:guide id="19" pos="4604">
          <p15:clr>
            <a:srgbClr val="A4A3A4"/>
          </p15:clr>
        </p15:guide>
        <p15:guide id="20" pos="4694">
          <p15:clr>
            <a:srgbClr val="A4A3A4"/>
          </p15:clr>
        </p15:guide>
        <p15:guide id="21" pos="5057">
          <p15:clr>
            <a:srgbClr val="A4A3A4"/>
          </p15:clr>
        </p15:guide>
        <p15:guide id="22" pos="5148">
          <p15:clr>
            <a:srgbClr val="A4A3A4"/>
          </p15:clr>
        </p15:guide>
        <p15:guide id="23" pos="2472">
          <p15:clr>
            <a:srgbClr val="A4A3A4"/>
          </p15:clr>
        </p15:guide>
        <p15:guide id="24" pos="2381">
          <p15:clr>
            <a:srgbClr val="A4A3A4"/>
          </p15:clr>
        </p15:guide>
        <p15:guide id="25" pos="2041">
          <p15:clr>
            <a:srgbClr val="A4A3A4"/>
          </p15:clr>
        </p15:guide>
        <p15:guide id="26" pos="1950">
          <p15:clr>
            <a:srgbClr val="A4A3A4"/>
          </p15:clr>
        </p15:guide>
        <p15:guide id="27" pos="1587">
          <p15:clr>
            <a:srgbClr val="A4A3A4"/>
          </p15:clr>
        </p15:guide>
        <p15:guide id="28" pos="1497">
          <p15:clr>
            <a:srgbClr val="A4A3A4"/>
          </p15:clr>
        </p15:guide>
        <p15:guide id="29" pos="1156">
          <p15:clr>
            <a:srgbClr val="A4A3A4"/>
          </p15:clr>
        </p15:guide>
        <p15:guide id="30" pos="1066">
          <p15:clr>
            <a:srgbClr val="A4A3A4"/>
          </p15:clr>
        </p15:guide>
        <p15:guide id="31" pos="703">
          <p15:clr>
            <a:srgbClr val="A4A3A4"/>
          </p15:clr>
        </p15:guide>
        <p15:guide id="32" pos="612">
          <p15:clr>
            <a:srgbClr val="A4A3A4"/>
          </p15:clr>
        </p15:guide>
        <p15:guide id="33" pos="136">
          <p15:clr>
            <a:srgbClr val="A4A3A4"/>
          </p15:clr>
        </p15:guide>
        <p15:guide id="34" pos="56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A5A5"/>
    <a:srgbClr val="EB829B"/>
    <a:srgbClr val="FFFFFF"/>
    <a:srgbClr val="000000"/>
    <a:srgbClr val="006E6E"/>
    <a:srgbClr val="BEC3C8"/>
    <a:srgbClr val="D20537"/>
    <a:srgbClr val="8C9196"/>
    <a:srgbClr val="2D373C"/>
    <a:srgbClr val="A5D7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16" d="100"/>
          <a:sy n="116" d="100"/>
        </p:scale>
        <p:origin x="1386" y="108"/>
      </p:cViewPr>
      <p:guideLst>
        <p:guide orient="horz" pos="3929"/>
        <p:guide orient="horz" pos="255"/>
        <p:guide orient="horz" pos="958"/>
        <p:guide orient="horz" pos="4065"/>
        <p:guide orient="horz" pos="4110"/>
        <p:guide orient="horz" pos="142"/>
        <p:guide orient="horz" pos="4178"/>
        <p:guide pos="272"/>
        <p:guide pos="5488"/>
        <p:guide pos="2880"/>
        <p:guide pos="2835"/>
        <p:guide pos="2925"/>
        <p:guide pos="3288"/>
        <p:guide pos="3379"/>
        <p:guide pos="3719"/>
        <p:guide pos="3810"/>
        <p:guide pos="4173"/>
        <p:guide pos="4263"/>
        <p:guide pos="4604"/>
        <p:guide pos="4694"/>
        <p:guide pos="5057"/>
        <p:guide pos="5148"/>
        <p:guide pos="2472"/>
        <p:guide pos="2381"/>
        <p:guide pos="2041"/>
        <p:guide pos="1950"/>
        <p:guide pos="1587"/>
        <p:guide pos="1497"/>
        <p:guide pos="1156"/>
        <p:guide pos="1066"/>
        <p:guide pos="703"/>
        <p:guide pos="612"/>
        <p:guide pos="136"/>
        <p:guide pos="56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484FEB8E-57CB-43C0-BEF7-4F4116A5252C}" type="datetimeFigureOut">
              <a:rPr lang="de-CH" smtClean="0"/>
              <a:t>03.09.2025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1" tIns="47786" rIns="95571" bIns="47786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5571" tIns="47786" rIns="95571" bIns="47786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DA53D58F-CC03-47C4-AC79-D3C984A6151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6783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3D58F-CC03-47C4-AC79-D3C984A61519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17327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0" y="225423"/>
            <a:ext cx="8928100" cy="48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 dirty="0" err="1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1550" y="1376363"/>
            <a:ext cx="7772400" cy="1044526"/>
          </a:xfrm>
        </p:spPr>
        <p:txBody>
          <a:bodyPr/>
          <a:lstStyle>
            <a:lvl1pPr>
              <a:lnSpc>
                <a:spcPts val="4000"/>
              </a:lnSpc>
              <a:defRPr sz="3600"/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971550" y="2564904"/>
            <a:ext cx="6800850" cy="324036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Autor, DD.MM.YY</a:t>
            </a:r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51" y="382946"/>
            <a:ext cx="1628546" cy="56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675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1834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0" y="225425"/>
            <a:ext cx="8928100" cy="2771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 dirty="0" err="1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1550" y="1376363"/>
            <a:ext cx="7772400" cy="1044526"/>
          </a:xfrm>
        </p:spPr>
        <p:txBody>
          <a:bodyPr/>
          <a:lstStyle>
            <a:lvl1pPr>
              <a:lnSpc>
                <a:spcPts val="4000"/>
              </a:lnSpc>
              <a:defRPr sz="3600"/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971550" y="2564904"/>
            <a:ext cx="6800850" cy="324036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Autor, DD.MM.YY</a:t>
            </a:r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51" y="382946"/>
            <a:ext cx="1628546" cy="568757"/>
          </a:xfrm>
          <a:prstGeom prst="rect">
            <a:avLst/>
          </a:prstGeom>
        </p:spPr>
      </p:pic>
      <p:sp>
        <p:nvSpPr>
          <p:cNvPr id="12" name="Bildplatzhalter 11"/>
          <p:cNvSpPr>
            <a:spLocks noGrp="1"/>
          </p:cNvSpPr>
          <p:nvPr>
            <p:ph type="pic" sz="quarter" idx="10"/>
          </p:nvPr>
        </p:nvSpPr>
        <p:spPr>
          <a:xfrm>
            <a:off x="215900" y="2997200"/>
            <a:ext cx="8712200" cy="3635375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32409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31685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Le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31800" y="1520824"/>
            <a:ext cx="6192838" cy="3960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6767513" y="1520825"/>
            <a:ext cx="1944687" cy="471646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1534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31799" y="1520824"/>
            <a:ext cx="4068763" cy="2592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8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643437" y="1520825"/>
            <a:ext cx="4068763" cy="2592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>
          <a:xfrm>
            <a:off x="431800" y="4221088"/>
            <a:ext cx="4068763" cy="183618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6"/>
          </p:nvPr>
        </p:nvSpPr>
        <p:spPr>
          <a:xfrm>
            <a:off x="4643437" y="4221088"/>
            <a:ext cx="4068763" cy="183618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6359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31800" y="1520824"/>
            <a:ext cx="2663826" cy="3276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>
          <a:xfrm>
            <a:off x="431800" y="4901714"/>
            <a:ext cx="2663825" cy="115555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6"/>
          </p:nvPr>
        </p:nvSpPr>
        <p:spPr>
          <a:xfrm>
            <a:off x="3240088" y="1520825"/>
            <a:ext cx="2663826" cy="3276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7"/>
          </p:nvPr>
        </p:nvSpPr>
        <p:spPr>
          <a:xfrm>
            <a:off x="3240088" y="4901715"/>
            <a:ext cx="2663825" cy="115555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3" name="Bildplatzhalter 6"/>
          <p:cNvSpPr>
            <a:spLocks noGrp="1"/>
          </p:cNvSpPr>
          <p:nvPr>
            <p:ph type="pic" sz="quarter" idx="18"/>
          </p:nvPr>
        </p:nvSpPr>
        <p:spPr>
          <a:xfrm>
            <a:off x="6048374" y="1524273"/>
            <a:ext cx="2663826" cy="3276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9"/>
          </p:nvPr>
        </p:nvSpPr>
        <p:spPr>
          <a:xfrm>
            <a:off x="6048374" y="4905163"/>
            <a:ext cx="2663825" cy="115555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65054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(gros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31800" y="404813"/>
            <a:ext cx="8280400" cy="5112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431801" y="5625244"/>
            <a:ext cx="8280400" cy="61204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01246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(Vollfläch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05280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Titel Vortrag, Autor, DD.MM.YY  </a:t>
            </a:r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032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1800" y="404813"/>
            <a:ext cx="8280400" cy="7559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CH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2000" y="1520826"/>
            <a:ext cx="8280200" cy="47164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Textmasterformat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31800" y="6524626"/>
            <a:ext cx="2159000" cy="180000"/>
          </a:xfrm>
          <a:prstGeom prst="rect">
            <a:avLst/>
          </a:prstGeom>
        </p:spPr>
        <p:txBody>
          <a:bodyPr vert="horz" lIns="0" tIns="21600" rIns="0" bIns="0" rtlCol="0" anchor="t" anchorCtr="0"/>
          <a:lstStyle>
            <a:lvl1pPr algn="l">
              <a:defRPr sz="60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Titel Vortrag, Autor, DD.MM.YY  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660232" y="6525344"/>
            <a:ext cx="1908212" cy="180000"/>
          </a:xfrm>
          <a:prstGeom prst="rect">
            <a:avLst/>
          </a:prstGeom>
        </p:spPr>
        <p:txBody>
          <a:bodyPr vert="horz" lIns="0" tIns="21600" rIns="0" bIns="0" rtlCol="0" anchor="t" anchorCtr="0"/>
          <a:lstStyle>
            <a:lvl1pPr algn="ctr">
              <a:defRPr sz="60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de-CH" dirty="0"/>
              <a:t>Universität Basel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68444" y="6525344"/>
            <a:ext cx="143756" cy="180000"/>
          </a:xfrm>
          <a:prstGeom prst="rect">
            <a:avLst/>
          </a:prstGeom>
        </p:spPr>
        <p:txBody>
          <a:bodyPr vert="horz" lIns="0" tIns="21600" rIns="0" bIns="0" rtlCol="0" anchor="t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cxnSp>
        <p:nvCxnSpPr>
          <p:cNvPr id="10" name="Gerade Verbindung 9"/>
          <p:cNvCxnSpPr/>
          <p:nvPr/>
        </p:nvCxnSpPr>
        <p:spPr>
          <a:xfrm>
            <a:off x="432000" y="6453188"/>
            <a:ext cx="82802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07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54" r:id="rId9"/>
    <p:sldLayoutId id="2147483655" r:id="rId10"/>
  </p:sldLayoutIdLst>
  <p:hf hdr="0"/>
  <p:txStyles>
    <p:titleStyle>
      <a:lvl1pPr algn="l" defTabSz="914400" rtl="0" eaLnBrk="1" latinLnBrk="0" hangingPunct="1">
        <a:lnSpc>
          <a:spcPts val="2500"/>
        </a:lnSpc>
        <a:spcBef>
          <a:spcPct val="0"/>
        </a:spcBef>
        <a:buNone/>
        <a:defRPr sz="23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mailto:personalintegrity@unibas.ch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sz="3200" dirty="0"/>
              <a:t>Vizerektorat People &amp; Culture</a:t>
            </a:r>
            <a:br>
              <a:rPr lang="de-CH" dirty="0"/>
            </a:br>
            <a:r>
              <a:rPr lang="de-CH" sz="2800" b="0" dirty="0"/>
              <a:t>Fachstelle Persönliche Integrität</a:t>
            </a:r>
            <a:endParaRPr lang="de-CH" sz="28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3140968"/>
            <a:ext cx="2980545" cy="3096344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4067944" y="3284984"/>
            <a:ext cx="4825653" cy="345638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just">
              <a:lnSpc>
                <a:spcPts val="2200"/>
              </a:lnSpc>
            </a:pPr>
            <a:r>
              <a:rPr lang="en-US" sz="1600" dirty="0"/>
              <a:t>Die Universität Basel </a:t>
            </a:r>
            <a:r>
              <a:rPr lang="en-US" sz="1600" dirty="0" err="1"/>
              <a:t>bekennt</a:t>
            </a:r>
            <a:r>
              <a:rPr lang="en-US" sz="1600" dirty="0"/>
              <a:t> </a:t>
            </a:r>
            <a:r>
              <a:rPr lang="en-US" sz="1600" dirty="0" err="1"/>
              <a:t>sich</a:t>
            </a:r>
            <a:r>
              <a:rPr lang="en-US" sz="1600" dirty="0"/>
              <a:t> </a:t>
            </a:r>
            <a:r>
              <a:rPr lang="en-US" sz="1600" dirty="0" err="1"/>
              <a:t>zu</a:t>
            </a:r>
            <a:r>
              <a:rPr lang="en-US" sz="1600" dirty="0"/>
              <a:t> </a:t>
            </a:r>
            <a:r>
              <a:rPr lang="en-US" sz="1600" dirty="0" err="1"/>
              <a:t>einem</a:t>
            </a:r>
            <a:r>
              <a:rPr lang="en-US" sz="1600" dirty="0"/>
              <a:t> </a:t>
            </a:r>
            <a:r>
              <a:rPr lang="en-US" sz="1600" dirty="0" err="1"/>
              <a:t>Studien</a:t>
            </a:r>
            <a:r>
              <a:rPr lang="en-US" sz="1600" dirty="0"/>
              <a:t>-, </a:t>
            </a:r>
          </a:p>
          <a:p>
            <a:pPr algn="just">
              <a:lnSpc>
                <a:spcPts val="2200"/>
              </a:lnSpc>
            </a:pPr>
            <a:r>
              <a:rPr lang="en-US" sz="1600" dirty="0" err="1"/>
              <a:t>Forschungs</a:t>
            </a:r>
            <a:r>
              <a:rPr lang="en-US" sz="1600" dirty="0"/>
              <a:t>- und </a:t>
            </a:r>
            <a:r>
              <a:rPr lang="en-US" sz="1600" dirty="0" err="1"/>
              <a:t>Arbeitsklima</a:t>
            </a:r>
            <a:r>
              <a:rPr lang="en-US" sz="1600" dirty="0"/>
              <a:t>, das den Schutz der </a:t>
            </a:r>
          </a:p>
          <a:p>
            <a:pPr algn="just">
              <a:lnSpc>
                <a:spcPts val="2200"/>
              </a:lnSpc>
            </a:pPr>
            <a:r>
              <a:rPr lang="en-US" sz="1600" dirty="0" err="1"/>
              <a:t>persönlichen</a:t>
            </a:r>
            <a:r>
              <a:rPr lang="en-US" sz="1600" dirty="0"/>
              <a:t> </a:t>
            </a:r>
            <a:r>
              <a:rPr lang="en-US" sz="1600" dirty="0" err="1"/>
              <a:t>Integrität</a:t>
            </a:r>
            <a:r>
              <a:rPr lang="en-US" sz="1600" dirty="0"/>
              <a:t> </a:t>
            </a:r>
            <a:r>
              <a:rPr lang="en-US" sz="1600" dirty="0" err="1"/>
              <a:t>achtet</a:t>
            </a:r>
            <a:r>
              <a:rPr lang="en-US" sz="1600" dirty="0"/>
              <a:t>.</a:t>
            </a:r>
          </a:p>
          <a:p>
            <a:pPr algn="just">
              <a:lnSpc>
                <a:spcPts val="2200"/>
              </a:lnSpc>
            </a:pPr>
            <a:endParaRPr lang="en-US" sz="1600" dirty="0"/>
          </a:p>
          <a:p>
            <a:pPr algn="just">
              <a:lnSpc>
                <a:spcPts val="2200"/>
              </a:lnSpc>
            </a:pPr>
            <a:r>
              <a:rPr lang="en-US" sz="1600" dirty="0" err="1"/>
              <a:t>Verletzungen</a:t>
            </a:r>
            <a:r>
              <a:rPr lang="en-US" sz="1600" dirty="0"/>
              <a:t> der </a:t>
            </a:r>
            <a:r>
              <a:rPr lang="en-US" sz="1600" dirty="0" err="1"/>
              <a:t>persönlichen</a:t>
            </a:r>
            <a:r>
              <a:rPr lang="en-US" sz="1600" dirty="0"/>
              <a:t> </a:t>
            </a:r>
            <a:r>
              <a:rPr lang="en-US" sz="1600" dirty="0" err="1"/>
              <a:t>Integrität</a:t>
            </a:r>
            <a:r>
              <a:rPr lang="en-US" sz="1600" dirty="0"/>
              <a:t> </a:t>
            </a:r>
            <a:r>
              <a:rPr lang="en-US" sz="1600" dirty="0" err="1"/>
              <a:t>sind</a:t>
            </a:r>
            <a:r>
              <a:rPr lang="en-US" sz="1600" dirty="0"/>
              <a:t> </a:t>
            </a:r>
            <a:r>
              <a:rPr lang="en-US" sz="1600" dirty="0" err="1"/>
              <a:t>Angriffe</a:t>
            </a:r>
            <a:r>
              <a:rPr lang="en-US" sz="1600" dirty="0"/>
              <a:t> </a:t>
            </a:r>
          </a:p>
          <a:p>
            <a:pPr algn="just">
              <a:lnSpc>
                <a:spcPts val="2200"/>
              </a:lnSpc>
            </a:pPr>
            <a:r>
              <a:rPr lang="en-US" sz="1600" dirty="0"/>
              <a:t>auf die Person </a:t>
            </a:r>
            <a:r>
              <a:rPr lang="en-US" sz="1600" dirty="0" err="1"/>
              <a:t>als</a:t>
            </a:r>
            <a:r>
              <a:rPr lang="en-US" sz="1600" dirty="0"/>
              <a:t> </a:t>
            </a:r>
            <a:r>
              <a:rPr lang="en-US" sz="1600" dirty="0" err="1"/>
              <a:t>Ganzes</a:t>
            </a:r>
            <a:r>
              <a:rPr lang="en-US" sz="1600" dirty="0"/>
              <a:t>. Es </a:t>
            </a:r>
            <a:r>
              <a:rPr lang="en-US" sz="1600" dirty="0" err="1"/>
              <a:t>handelt</a:t>
            </a:r>
            <a:r>
              <a:rPr lang="en-US" sz="1600" dirty="0"/>
              <a:t> </a:t>
            </a:r>
            <a:r>
              <a:rPr lang="en-US" sz="1600" dirty="0" err="1"/>
              <a:t>sich</a:t>
            </a:r>
            <a:r>
              <a:rPr lang="en-US" sz="1600" dirty="0"/>
              <a:t> um </a:t>
            </a:r>
          </a:p>
          <a:p>
            <a:pPr algn="just">
              <a:lnSpc>
                <a:spcPts val="2200"/>
              </a:lnSpc>
            </a:pPr>
            <a:r>
              <a:rPr lang="en-US" sz="1600" dirty="0" err="1"/>
              <a:t>Verhaltensweisen</a:t>
            </a:r>
            <a:r>
              <a:rPr lang="en-US" sz="1600" dirty="0"/>
              <a:t>, die </a:t>
            </a:r>
            <a:r>
              <a:rPr lang="en-US" sz="1600" dirty="0" err="1"/>
              <a:t>Grenzen</a:t>
            </a:r>
            <a:r>
              <a:rPr lang="en-US" sz="1600" dirty="0"/>
              <a:t> </a:t>
            </a:r>
            <a:r>
              <a:rPr lang="en-US" sz="1600" dirty="0" err="1"/>
              <a:t>verletzen</a:t>
            </a:r>
            <a:r>
              <a:rPr lang="en-US" sz="1600" dirty="0"/>
              <a:t> und das </a:t>
            </a:r>
          </a:p>
          <a:p>
            <a:pPr algn="just">
              <a:lnSpc>
                <a:spcPts val="2200"/>
              </a:lnSpc>
            </a:pPr>
            <a:r>
              <a:rPr lang="en-US" sz="1600" dirty="0" err="1"/>
              <a:t>Selbstwertgefühl</a:t>
            </a:r>
            <a:r>
              <a:rPr lang="en-US" sz="1600" dirty="0"/>
              <a:t> der Person </a:t>
            </a:r>
            <a:r>
              <a:rPr lang="en-US" sz="1600" dirty="0" err="1"/>
              <a:t>beeinträchtigen</a:t>
            </a:r>
            <a:r>
              <a:rPr lang="en-US" sz="1600" dirty="0"/>
              <a:t>. Dazu </a:t>
            </a:r>
          </a:p>
          <a:p>
            <a:pPr algn="just">
              <a:lnSpc>
                <a:spcPts val="2200"/>
              </a:lnSpc>
            </a:pPr>
            <a:r>
              <a:rPr lang="en-US" sz="1600" dirty="0" err="1"/>
              <a:t>zählen</a:t>
            </a:r>
            <a:r>
              <a:rPr lang="en-US" sz="1600" dirty="0"/>
              <a:t> </a:t>
            </a:r>
            <a:r>
              <a:rPr lang="en-US" sz="1600" dirty="0" err="1"/>
              <a:t>insbesondere</a:t>
            </a:r>
            <a:r>
              <a:rPr lang="en-US" sz="1600" dirty="0"/>
              <a:t> Mobbing, </a:t>
            </a:r>
            <a:r>
              <a:rPr lang="en-US" sz="1600" dirty="0" err="1"/>
              <a:t>Diskriminierung</a:t>
            </a:r>
            <a:r>
              <a:rPr lang="en-US" sz="1600" dirty="0"/>
              <a:t> </a:t>
            </a:r>
          </a:p>
          <a:p>
            <a:pPr algn="just">
              <a:lnSpc>
                <a:spcPts val="2200"/>
              </a:lnSpc>
            </a:pPr>
            <a:r>
              <a:rPr lang="en-US" sz="1600" dirty="0"/>
              <a:t>und </a:t>
            </a:r>
            <a:r>
              <a:rPr lang="en-US" sz="1600" dirty="0" err="1"/>
              <a:t>sexuelle</a:t>
            </a:r>
            <a:r>
              <a:rPr lang="en-US" sz="1600" dirty="0"/>
              <a:t> </a:t>
            </a:r>
            <a:r>
              <a:rPr lang="en-US" sz="1600" dirty="0" err="1"/>
              <a:t>Belästigung</a:t>
            </a:r>
            <a:r>
              <a:rPr lang="en-US" sz="1600" dirty="0"/>
              <a:t>. </a:t>
            </a:r>
            <a:r>
              <a:rPr lang="en-US" sz="1600" dirty="0" err="1"/>
              <a:t>Darüber</a:t>
            </a:r>
            <a:r>
              <a:rPr lang="en-US" sz="1600" dirty="0"/>
              <a:t> </a:t>
            </a:r>
            <a:r>
              <a:rPr lang="en-US" sz="1600" dirty="0" err="1"/>
              <a:t>hinaus</a:t>
            </a:r>
            <a:r>
              <a:rPr lang="en-US" sz="1600" dirty="0"/>
              <a:t> </a:t>
            </a:r>
            <a:r>
              <a:rPr lang="en-US" sz="1600" dirty="0" err="1"/>
              <a:t>können</a:t>
            </a:r>
            <a:r>
              <a:rPr lang="en-US" sz="1600" dirty="0"/>
              <a:t> </a:t>
            </a:r>
          </a:p>
          <a:p>
            <a:pPr algn="just">
              <a:lnSpc>
                <a:spcPts val="2200"/>
              </a:lnSpc>
            </a:pPr>
            <a:r>
              <a:rPr lang="en-US" sz="1600" dirty="0" err="1"/>
              <a:t>auch</a:t>
            </a:r>
            <a:r>
              <a:rPr lang="en-US" sz="1600" dirty="0"/>
              <a:t> in </a:t>
            </a:r>
            <a:r>
              <a:rPr lang="en-US" sz="1600" dirty="0" err="1"/>
              <a:t>Konflikten</a:t>
            </a:r>
            <a:r>
              <a:rPr lang="en-US" sz="1600" dirty="0"/>
              <a:t> </a:t>
            </a:r>
            <a:r>
              <a:rPr lang="en-US" sz="1600" dirty="0" err="1"/>
              <a:t>persönliche</a:t>
            </a:r>
            <a:r>
              <a:rPr lang="en-US" sz="1600" dirty="0"/>
              <a:t> </a:t>
            </a:r>
            <a:r>
              <a:rPr lang="en-US" sz="1600" dirty="0" err="1"/>
              <a:t>Grenzen</a:t>
            </a:r>
            <a:r>
              <a:rPr lang="en-US" sz="1600" dirty="0"/>
              <a:t> </a:t>
            </a:r>
            <a:r>
              <a:rPr lang="en-US" sz="1600" dirty="0" err="1"/>
              <a:t>verletzt</a:t>
            </a:r>
            <a:r>
              <a:rPr lang="en-US" sz="1600" dirty="0"/>
              <a:t> </a:t>
            </a:r>
          </a:p>
          <a:p>
            <a:pPr algn="just">
              <a:lnSpc>
                <a:spcPts val="2200"/>
              </a:lnSpc>
            </a:pPr>
            <a:r>
              <a:rPr lang="en-US" sz="1600" dirty="0" err="1"/>
              <a:t>werden</a:t>
            </a:r>
            <a:r>
              <a:rPr lang="en-US" sz="1600" dirty="0"/>
              <a:t>.</a:t>
            </a: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4263546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-7988" y="1982090"/>
            <a:ext cx="9151988" cy="4392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 err="1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1376363"/>
            <a:ext cx="7772400" cy="1044526"/>
          </a:xfrm>
        </p:spPr>
        <p:txBody>
          <a:bodyPr/>
          <a:lstStyle/>
          <a:p>
            <a:r>
              <a:rPr lang="de-CH" sz="2800" b="0" dirty="0"/>
              <a:t>Fachstelle Persönliche Integrität </a:t>
            </a:r>
            <a:br>
              <a:rPr lang="de-CH" dirty="0"/>
            </a:br>
            <a:endParaRPr lang="de-CH" sz="28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/>
          <a:srcRect t="10871" r="1861" b="14129"/>
          <a:stretch/>
        </p:blipFill>
        <p:spPr>
          <a:xfrm>
            <a:off x="3059832" y="4178334"/>
            <a:ext cx="1296144" cy="1320738"/>
          </a:xfrm>
          <a:prstGeom prst="ellipse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/>
          <a:srcRect l="51" t="6777" r="-51" b="18222"/>
          <a:stretch/>
        </p:blipFill>
        <p:spPr>
          <a:xfrm>
            <a:off x="980815" y="4149467"/>
            <a:ext cx="1332170" cy="1332170"/>
          </a:xfrm>
          <a:prstGeom prst="ellipse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861318" y="2375620"/>
            <a:ext cx="7687834" cy="12669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en-US" sz="1600" dirty="0" err="1"/>
              <a:t>Wir</a:t>
            </a:r>
            <a:r>
              <a:rPr lang="en-US" sz="1600" dirty="0"/>
              <a:t> </a:t>
            </a:r>
            <a:r>
              <a:rPr lang="en-US" sz="1600" dirty="0" err="1"/>
              <a:t>beraten</a:t>
            </a:r>
            <a:r>
              <a:rPr lang="en-US" sz="1600" dirty="0"/>
              <a:t> Sie </a:t>
            </a:r>
            <a:r>
              <a:rPr lang="en-US" sz="1600" dirty="0" err="1"/>
              <a:t>bei</a:t>
            </a:r>
            <a:r>
              <a:rPr lang="en-US" sz="1600" dirty="0"/>
              <a:t> </a:t>
            </a:r>
            <a:r>
              <a:rPr lang="en-US" sz="1600" dirty="0" err="1"/>
              <a:t>allen</a:t>
            </a:r>
            <a:r>
              <a:rPr lang="en-US" sz="1600" dirty="0"/>
              <a:t> </a:t>
            </a:r>
            <a:r>
              <a:rPr lang="en-US" sz="1600" dirty="0" err="1"/>
              <a:t>Fragen</a:t>
            </a:r>
            <a:r>
              <a:rPr lang="en-US" sz="1600" dirty="0"/>
              <a:t> </a:t>
            </a:r>
            <a:r>
              <a:rPr lang="en-US" sz="1600" dirty="0" err="1"/>
              <a:t>zum</a:t>
            </a:r>
            <a:r>
              <a:rPr lang="en-US" sz="1600" dirty="0"/>
              <a:t> Schutz der </a:t>
            </a:r>
            <a:r>
              <a:rPr lang="en-US" sz="1600" dirty="0" err="1"/>
              <a:t>persönlichen</a:t>
            </a:r>
            <a:r>
              <a:rPr lang="en-US" sz="1600" dirty="0"/>
              <a:t> </a:t>
            </a:r>
            <a:r>
              <a:rPr lang="en-US" sz="1600" dirty="0" err="1"/>
              <a:t>Integrität</a:t>
            </a:r>
            <a:r>
              <a:rPr lang="en-US" sz="1600" dirty="0"/>
              <a:t> </a:t>
            </a:r>
            <a:r>
              <a:rPr lang="en-US" sz="1600" dirty="0" err="1"/>
              <a:t>vertraulich</a:t>
            </a:r>
            <a:r>
              <a:rPr lang="en-US" sz="1600" dirty="0"/>
              <a:t>. </a:t>
            </a:r>
          </a:p>
          <a:p>
            <a:pPr>
              <a:lnSpc>
                <a:spcPts val="2200"/>
              </a:lnSpc>
            </a:pPr>
            <a:r>
              <a:rPr lang="en-US" sz="1600" dirty="0" err="1"/>
              <a:t>Über</a:t>
            </a:r>
            <a:r>
              <a:rPr lang="en-US" sz="1600" dirty="0"/>
              <a:t> </a:t>
            </a:r>
            <a:r>
              <a:rPr lang="en-US" sz="1600" dirty="0" err="1"/>
              <a:t>weitere</a:t>
            </a:r>
            <a:r>
              <a:rPr lang="en-US" sz="1600" dirty="0"/>
              <a:t> </a:t>
            </a:r>
            <a:r>
              <a:rPr lang="en-US" sz="1600" dirty="0" err="1"/>
              <a:t>Schritte</a:t>
            </a:r>
            <a:r>
              <a:rPr lang="en-US" sz="1600" dirty="0"/>
              <a:t> </a:t>
            </a:r>
            <a:r>
              <a:rPr lang="en-US" sz="1600" dirty="0" err="1"/>
              <a:t>entscheiden</a:t>
            </a:r>
            <a:r>
              <a:rPr lang="en-US" sz="1600" dirty="0"/>
              <a:t> Sie </a:t>
            </a:r>
            <a:r>
              <a:rPr lang="en-US" sz="1600" dirty="0" err="1"/>
              <a:t>selbst</a:t>
            </a:r>
            <a:r>
              <a:rPr lang="en-US" sz="1600" dirty="0"/>
              <a:t>. </a:t>
            </a:r>
          </a:p>
          <a:p>
            <a:endParaRPr lang="en-US" sz="900" dirty="0"/>
          </a:p>
          <a:p>
            <a:pPr>
              <a:lnSpc>
                <a:spcPts val="2200"/>
              </a:lnSpc>
            </a:pPr>
            <a:r>
              <a:rPr lang="en-US" sz="1600" dirty="0"/>
              <a:t>Auf Wunsch </a:t>
            </a:r>
            <a:r>
              <a:rPr lang="en-US" sz="1600" dirty="0" err="1"/>
              <a:t>unterstützen</a:t>
            </a:r>
            <a:r>
              <a:rPr lang="en-US" sz="1600" dirty="0"/>
              <a:t> </a:t>
            </a:r>
            <a:r>
              <a:rPr lang="en-US" sz="1600" dirty="0" err="1"/>
              <a:t>wir</a:t>
            </a:r>
            <a:r>
              <a:rPr lang="en-US" sz="1600" dirty="0"/>
              <a:t> </a:t>
            </a:r>
            <a:r>
              <a:rPr lang="en-US" sz="1600" dirty="0" err="1"/>
              <a:t>bei</a:t>
            </a:r>
            <a:r>
              <a:rPr lang="en-US" sz="1600" dirty="0"/>
              <a:t> der </a:t>
            </a:r>
            <a:r>
              <a:rPr lang="en-US" sz="1600" dirty="0" err="1"/>
              <a:t>Gesprächsvorbereitung</a:t>
            </a:r>
            <a:r>
              <a:rPr lang="en-US" sz="1600" dirty="0"/>
              <a:t> </a:t>
            </a:r>
            <a:r>
              <a:rPr lang="en-US" sz="1600" dirty="0" err="1"/>
              <a:t>mit</a:t>
            </a:r>
            <a:r>
              <a:rPr lang="en-US" sz="1600" dirty="0"/>
              <a:t> </a:t>
            </a:r>
            <a:r>
              <a:rPr lang="en-US" sz="1600" dirty="0" err="1"/>
              <a:t>Dritten</a:t>
            </a:r>
            <a:r>
              <a:rPr lang="en-US" sz="1600" dirty="0"/>
              <a:t> </a:t>
            </a:r>
            <a:r>
              <a:rPr lang="en-US" sz="1600" dirty="0" err="1"/>
              <a:t>oder</a:t>
            </a:r>
            <a:r>
              <a:rPr lang="en-US" sz="1600" dirty="0"/>
              <a:t> </a:t>
            </a:r>
          </a:p>
          <a:p>
            <a:pPr>
              <a:lnSpc>
                <a:spcPts val="2200"/>
              </a:lnSpc>
            </a:pPr>
            <a:r>
              <a:rPr lang="en-US" sz="1600" dirty="0" err="1"/>
              <a:t>stehen</a:t>
            </a:r>
            <a:r>
              <a:rPr lang="en-US" sz="1600" dirty="0"/>
              <a:t> für die </a:t>
            </a:r>
            <a:r>
              <a:rPr lang="en-US" sz="1600" dirty="0" err="1"/>
              <a:t>neutrale</a:t>
            </a:r>
            <a:r>
              <a:rPr lang="en-US" sz="1600" dirty="0"/>
              <a:t> Moderation </a:t>
            </a:r>
            <a:r>
              <a:rPr lang="en-US" sz="1600" dirty="0" err="1"/>
              <a:t>schwieriger</a:t>
            </a:r>
            <a:r>
              <a:rPr lang="en-US" sz="1600" dirty="0"/>
              <a:t> </a:t>
            </a:r>
            <a:r>
              <a:rPr lang="en-US" sz="1600" dirty="0" err="1"/>
              <a:t>Gespräche</a:t>
            </a:r>
            <a:r>
              <a:rPr lang="en-US" sz="1600" dirty="0"/>
              <a:t> </a:t>
            </a:r>
            <a:r>
              <a:rPr lang="en-US" sz="1600" dirty="0" err="1"/>
              <a:t>zur</a:t>
            </a:r>
            <a:r>
              <a:rPr lang="en-US" sz="1600" dirty="0"/>
              <a:t> </a:t>
            </a:r>
            <a:r>
              <a:rPr lang="en-US" sz="1600" dirty="0" err="1"/>
              <a:t>Verfügung</a:t>
            </a:r>
            <a:r>
              <a:rPr lang="en-US" sz="1600" dirty="0"/>
              <a:t>.  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072910" y="5896751"/>
            <a:ext cx="756084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en-US" sz="1400" dirty="0"/>
              <a:t>Dr. Cora Dollinger	     Dominika Hens</a:t>
            </a:r>
          </a:p>
          <a:p>
            <a:pPr>
              <a:lnSpc>
                <a:spcPts val="2200"/>
              </a:lnSpc>
            </a:pPr>
            <a:br>
              <a:rPr lang="en-US" sz="1400" dirty="0"/>
            </a:br>
            <a:endParaRPr lang="en-US" sz="1000" dirty="0"/>
          </a:p>
        </p:txBody>
      </p:sp>
      <p:sp>
        <p:nvSpPr>
          <p:cNvPr id="12" name="Textfeld 11"/>
          <p:cNvSpPr txBox="1"/>
          <p:nvPr/>
        </p:nvSpPr>
        <p:spPr>
          <a:xfrm>
            <a:off x="5196394" y="3918807"/>
            <a:ext cx="3523878" cy="226074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r>
              <a:rPr lang="en-US" sz="1400" dirty="0">
                <a:solidFill>
                  <a:srgbClr val="1EA5A5"/>
                </a:solidFill>
              </a:rPr>
              <a:t>E-Mail</a:t>
            </a:r>
          </a:p>
          <a:p>
            <a:pPr>
              <a:lnSpc>
                <a:spcPts val="2200"/>
              </a:lnSpc>
            </a:pPr>
            <a:r>
              <a:rPr lang="en-US" sz="1400" dirty="0">
                <a:hlinkClick r:id="rId5"/>
              </a:rPr>
              <a:t>personalintegrity@unibas.ch</a:t>
            </a:r>
            <a:endParaRPr lang="en-US" sz="1400" dirty="0"/>
          </a:p>
          <a:p>
            <a:pPr>
              <a:lnSpc>
                <a:spcPts val="2200"/>
              </a:lnSpc>
            </a:pPr>
            <a:endParaRPr lang="en-US" sz="1400" dirty="0"/>
          </a:p>
          <a:p>
            <a:pPr>
              <a:lnSpc>
                <a:spcPts val="2200"/>
              </a:lnSpc>
            </a:pPr>
            <a:r>
              <a:rPr lang="en-US" sz="1400" dirty="0" err="1">
                <a:solidFill>
                  <a:srgbClr val="1EA5A5"/>
                </a:solidFill>
              </a:rPr>
              <a:t>Telefon</a:t>
            </a:r>
            <a:br>
              <a:rPr lang="en-US" sz="1400" dirty="0"/>
            </a:br>
            <a:r>
              <a:rPr lang="en-US" sz="1400" dirty="0"/>
              <a:t>+41 61 207 09 99</a:t>
            </a:r>
          </a:p>
          <a:p>
            <a:pPr>
              <a:lnSpc>
                <a:spcPts val="2200"/>
              </a:lnSpc>
            </a:pPr>
            <a:endParaRPr lang="en-US" sz="1400" dirty="0"/>
          </a:p>
          <a:p>
            <a:pPr>
              <a:lnSpc>
                <a:spcPts val="2200"/>
              </a:lnSpc>
            </a:pPr>
            <a:r>
              <a:rPr lang="en-US" sz="1400" dirty="0">
                <a:solidFill>
                  <a:srgbClr val="1EA5A5"/>
                </a:solidFill>
              </a:rPr>
              <a:t>Web</a:t>
            </a:r>
          </a:p>
          <a:p>
            <a:pPr>
              <a:lnSpc>
                <a:spcPts val="2200"/>
              </a:lnSpc>
            </a:pPr>
            <a:r>
              <a:rPr lang="en-US" sz="1400" dirty="0"/>
              <a:t>www.unibas.ch/persoenliche-integritaet</a:t>
            </a:r>
            <a:endParaRPr lang="de-CH" sz="1400" dirty="0"/>
          </a:p>
        </p:txBody>
      </p:sp>
      <p:sp>
        <p:nvSpPr>
          <p:cNvPr id="16" name="Rechteck 15"/>
          <p:cNvSpPr/>
          <p:nvPr/>
        </p:nvSpPr>
        <p:spPr>
          <a:xfrm>
            <a:off x="4876858" y="3818762"/>
            <a:ext cx="3924000" cy="24905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 err="1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032" y="4565351"/>
            <a:ext cx="1080120" cy="104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785462"/>
      </p:ext>
    </p:extLst>
  </p:cSld>
  <p:clrMapOvr>
    <a:masterClrMapping/>
  </p:clrMapOvr>
</p:sld>
</file>

<file path=ppt/theme/theme1.xml><?xml version="1.0" encoding="utf-8"?>
<a:theme xmlns:a="http://schemas.openxmlformats.org/drawingml/2006/main" name="uni_basel_V04_de">
  <a:themeElements>
    <a:clrScheme name="Uni Basel">
      <a:dk1>
        <a:srgbClr val="000000"/>
      </a:dk1>
      <a:lt1>
        <a:srgbClr val="FFFFFF"/>
      </a:lt1>
      <a:dk2>
        <a:srgbClr val="006E6E"/>
      </a:dk2>
      <a:lt2>
        <a:srgbClr val="BEC3C8"/>
      </a:lt2>
      <a:accent1>
        <a:srgbClr val="A5D7D2"/>
      </a:accent1>
      <a:accent2>
        <a:srgbClr val="1EA5A5"/>
      </a:accent2>
      <a:accent3>
        <a:srgbClr val="2D373C"/>
      </a:accent3>
      <a:accent4>
        <a:srgbClr val="8C9196"/>
      </a:accent4>
      <a:accent5>
        <a:srgbClr val="D20537"/>
      </a:accent5>
      <a:accent6>
        <a:srgbClr val="EB829B"/>
      </a:accent6>
      <a:hlink>
        <a:srgbClr val="000000"/>
      </a:hlink>
      <a:folHlink>
        <a:srgbClr val="000000"/>
      </a:folHlink>
    </a:clrScheme>
    <a:fontScheme name="Uni Basel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ts val="2200"/>
          </a:lnSpc>
          <a:defRPr dirty="0"/>
        </a:defPPr>
      </a:lstStyle>
    </a:txDef>
  </a:objectDefaults>
  <a:extraClrSchemeLst>
    <a:extraClrScheme>
      <a:clrScheme name="Uni Basel">
        <a:dk1>
          <a:srgbClr val="000000"/>
        </a:dk1>
        <a:lt1>
          <a:srgbClr val="FFFFFF"/>
        </a:lt1>
        <a:dk2>
          <a:srgbClr val="006E6E"/>
        </a:dk2>
        <a:lt2>
          <a:srgbClr val="BEC3C8"/>
        </a:lt2>
        <a:accent1>
          <a:srgbClr val="A5D7D2"/>
        </a:accent1>
        <a:accent2>
          <a:srgbClr val="1EA5A5"/>
        </a:accent2>
        <a:accent3>
          <a:srgbClr val="2D373C"/>
        </a:accent3>
        <a:accent4>
          <a:srgbClr val="8C9196"/>
        </a:accent4>
        <a:accent5>
          <a:srgbClr val="D20537"/>
        </a:accent5>
        <a:accent6>
          <a:srgbClr val="EB829B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154</Words>
  <Application>Microsoft Office PowerPoint</Application>
  <PresentationFormat>Bildschirmpräsentation (4:3)</PresentationFormat>
  <Paragraphs>29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Georgia</vt:lpstr>
      <vt:lpstr>uni_basel_V04_de</vt:lpstr>
      <vt:lpstr>Vizerektorat People &amp; Culture Fachstelle Persönliche Integrität</vt:lpstr>
      <vt:lpstr>Fachstelle Persönliche Integrität  </vt:lpstr>
    </vt:vector>
  </TitlesOfParts>
  <Company>Universität Basel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Titel-/Kapitelfolie, Titel 1 Titel 2</dc:title>
  <dc:creator>Lone Middel</dc:creator>
  <cp:lastModifiedBy>Dominika Hens</cp:lastModifiedBy>
  <cp:revision>22</cp:revision>
  <cp:lastPrinted>2025-06-17T06:12:27Z</cp:lastPrinted>
  <dcterms:created xsi:type="dcterms:W3CDTF">2025-06-12T08:52:05Z</dcterms:created>
  <dcterms:modified xsi:type="dcterms:W3CDTF">2025-09-03T15:07:20Z</dcterms:modified>
</cp:coreProperties>
</file>