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pos="1231" userDrawn="1">
          <p15:clr>
            <a:srgbClr val="A4A3A4"/>
          </p15:clr>
        </p15:guide>
        <p15:guide id="9" pos="6993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3795" userDrawn="1">
          <p15:clr>
            <a:srgbClr val="A4A3A4"/>
          </p15:clr>
        </p15:guide>
        <p15:guide id="12" pos="3885" userDrawn="1">
          <p15:clr>
            <a:srgbClr val="A4A3A4"/>
          </p15:clr>
        </p15:guide>
        <p15:guide id="13" pos="4248" userDrawn="1">
          <p15:clr>
            <a:srgbClr val="A4A3A4"/>
          </p15:clr>
        </p15:guide>
        <p15:guide id="14" pos="4340" userDrawn="1">
          <p15:clr>
            <a:srgbClr val="A4A3A4"/>
          </p15:clr>
        </p15:guide>
        <p15:guide id="15" pos="4679" userDrawn="1">
          <p15:clr>
            <a:srgbClr val="A4A3A4"/>
          </p15:clr>
        </p15:guide>
        <p15:guide id="16" pos="3341" userDrawn="1">
          <p15:clr>
            <a:srgbClr val="A4A3A4"/>
          </p15:clr>
        </p15:guide>
        <p15:guide id="17" pos="5132" userDrawn="1">
          <p15:clr>
            <a:srgbClr val="A4A3A4"/>
          </p15:clr>
        </p15:guide>
        <p15:guide id="18" pos="5223" userDrawn="1">
          <p15:clr>
            <a:srgbClr val="A4A3A4"/>
          </p15:clr>
        </p15:guide>
        <p15:guide id="19" pos="6108" userDrawn="1">
          <p15:clr>
            <a:srgbClr val="A4A3A4"/>
          </p15:clr>
        </p15:guide>
        <p15:guide id="21" pos="6449" userDrawn="1">
          <p15:clr>
            <a:srgbClr val="A4A3A4"/>
          </p15:clr>
        </p15:guide>
        <p15:guide id="22" pos="6902" userDrawn="1">
          <p15:clr>
            <a:srgbClr val="A4A3A4"/>
          </p15:clr>
        </p15:guide>
        <p15:guide id="23" pos="3432" userDrawn="1">
          <p15:clr>
            <a:srgbClr val="A4A3A4"/>
          </p15:clr>
        </p15:guide>
        <p15:guide id="25" pos="3000" userDrawn="1">
          <p15:clr>
            <a:srgbClr val="A4A3A4"/>
          </p15:clr>
        </p15:guide>
        <p15:guide id="26" pos="2911" userDrawn="1">
          <p15:clr>
            <a:srgbClr val="A4A3A4"/>
          </p15:clr>
        </p15:guide>
        <p15:guide id="27" pos="2547" userDrawn="1">
          <p15:clr>
            <a:srgbClr val="A4A3A4"/>
          </p15:clr>
        </p15:guide>
        <p15:guide id="28" pos="2457" userDrawn="1">
          <p15:clr>
            <a:srgbClr val="A4A3A4"/>
          </p15:clr>
        </p15:guide>
        <p15:guide id="29" pos="2116" userDrawn="1">
          <p15:clr>
            <a:srgbClr val="A4A3A4"/>
          </p15:clr>
        </p15:guide>
        <p15:guide id="30" pos="2026" userDrawn="1">
          <p15:clr>
            <a:srgbClr val="A4A3A4"/>
          </p15:clr>
        </p15:guide>
        <p15:guide id="31" pos="1662" userDrawn="1">
          <p15:clr>
            <a:srgbClr val="A4A3A4"/>
          </p15:clr>
        </p15:guide>
        <p15:guide id="32" pos="1572" userDrawn="1">
          <p15:clr>
            <a:srgbClr val="A4A3A4"/>
          </p15:clr>
        </p15:guide>
        <p15:guide id="36" pos="5564" userDrawn="1">
          <p15:clr>
            <a:srgbClr val="A4A3A4"/>
          </p15:clr>
        </p15:guide>
        <p15:guide id="37" pos="5655" userDrawn="1">
          <p15:clr>
            <a:srgbClr val="A4A3A4"/>
          </p15:clr>
        </p15:guide>
        <p15:guide id="38" pos="6017" userDrawn="1">
          <p15:clr>
            <a:srgbClr val="A4A3A4"/>
          </p15:clr>
        </p15:guide>
        <p15:guide id="40" pos="779" userDrawn="1">
          <p15:clr>
            <a:srgbClr val="A4A3A4"/>
          </p15:clr>
        </p15:guide>
        <p15:guide id="41" pos="665" userDrawn="1">
          <p15:clr>
            <a:srgbClr val="A4A3A4"/>
          </p15:clr>
        </p15:guide>
        <p15:guide id="42" pos="347" userDrawn="1">
          <p15:clr>
            <a:srgbClr val="A4A3A4"/>
          </p15:clr>
        </p15:guide>
        <p15:guide id="44" pos="6540" userDrawn="1">
          <p15:clr>
            <a:srgbClr val="A4A3A4"/>
          </p15:clr>
        </p15:guide>
        <p15:guide id="46" pos="7332" userDrawn="1">
          <p15:clr>
            <a:srgbClr val="A4A3A4"/>
          </p15:clr>
        </p15:guide>
        <p15:guide id="47" pos="1118" userDrawn="1">
          <p15:clr>
            <a:srgbClr val="A4A3A4"/>
          </p15:clr>
        </p15:guide>
        <p15:guide id="48" pos="257" userDrawn="1">
          <p15:clr>
            <a:srgbClr val="A4A3A4"/>
          </p15:clr>
        </p15:guide>
        <p15:guide id="49" pos="7424" userDrawn="1">
          <p15:clr>
            <a:srgbClr val="A4A3A4"/>
          </p15:clr>
        </p15:guide>
        <p15:guide id="50" pos="211" userDrawn="1">
          <p15:clr>
            <a:srgbClr val="A4A3A4"/>
          </p15:clr>
        </p15:guide>
        <p15:guide id="51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114" y="168"/>
      </p:cViewPr>
      <p:guideLst>
        <p:guide orient="horz" pos="3929"/>
        <p:guide orient="horz" pos="958"/>
        <p:guide orient="horz" pos="4065"/>
        <p:guide orient="horz" pos="4110"/>
        <p:guide orient="horz" pos="4178"/>
        <p:guide pos="1231"/>
        <p:guide pos="6993"/>
        <p:guide pos="3840"/>
        <p:guide pos="3795"/>
        <p:guide pos="3885"/>
        <p:guide pos="4248"/>
        <p:guide pos="4340"/>
        <p:guide pos="4679"/>
        <p:guide pos="3341"/>
        <p:guide pos="5132"/>
        <p:guide pos="5223"/>
        <p:guide pos="6108"/>
        <p:guide pos="6449"/>
        <p:guide pos="6902"/>
        <p:guide pos="3432"/>
        <p:guide pos="3000"/>
        <p:guide pos="2911"/>
        <p:guide pos="2547"/>
        <p:guide pos="2457"/>
        <p:guide pos="2116"/>
        <p:guide pos="2026"/>
        <p:guide pos="1662"/>
        <p:guide pos="1572"/>
        <p:guide pos="5564"/>
        <p:guide pos="5655"/>
        <p:guide pos="6017"/>
        <p:guide pos="779"/>
        <p:guide pos="665"/>
        <p:guide pos="347"/>
        <p:guide pos="6540"/>
        <p:guide pos="7332"/>
        <p:guide pos="1118"/>
        <p:guide pos="257"/>
        <p:guide pos="7424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03.09.2025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" y="214313"/>
            <a:ext cx="11977200" cy="4907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428256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0" y="396000"/>
            <a:ext cx="1588313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" userDrawn="1">
          <p15:clr>
            <a:srgbClr val="FBAE40"/>
          </p15:clr>
        </p15:guide>
        <p15:guide id="2" pos="7542" userDrawn="1">
          <p15:clr>
            <a:srgbClr val="FBAE40"/>
          </p15:clr>
        </p15:guide>
        <p15:guide id="3" orient="horz" pos="4183" userDrawn="1">
          <p15:clr>
            <a:srgbClr val="FBAE40"/>
          </p15:clr>
        </p15:guide>
        <p15:guide id="4" pos="136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  <p15:guide id="6" pos="52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334800"/>
            <a:ext cx="11521840" cy="511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12726"/>
            <a:ext cx="11976100" cy="27844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28424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3"/>
            <a:ext cx="11760200" cy="3641722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0" y="396000"/>
            <a:ext cx="1588313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6" userDrawn="1">
          <p15:clr>
            <a:srgbClr val="FBAE40"/>
          </p15:clr>
        </p15:guide>
        <p15:guide id="2" orient="horz" pos="134" userDrawn="1">
          <p15:clr>
            <a:srgbClr val="FBAE40"/>
          </p15:clr>
        </p15:guide>
        <p15:guide id="3" orient="horz" pos="4182" userDrawn="1">
          <p15:clr>
            <a:srgbClr val="FBAE40"/>
          </p15:clr>
        </p15:guide>
        <p15:guide id="4" pos="7544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0826"/>
            <a:ext cx="1152184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66800" y="1520826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783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e,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522800"/>
            <a:ext cx="7200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20682" y="6524626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53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8110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4222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471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8498051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8976640" y="1520827"/>
            <a:ext cx="2880000" cy="395999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1" y="1520824"/>
            <a:ext cx="5688000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6800" y="1520825"/>
            <a:ext cx="5688000" cy="259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799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6166800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dirty="0"/>
              <a:t>University of Basel</a:t>
            </a:r>
          </a:p>
          <a:p>
            <a:pPr algn="r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800" y="4901715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4224208" y="1520825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4219199" y="4901716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8112640" y="1524273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8114400" y="4905164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35360" y="404813"/>
            <a:ext cx="1152128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5360" y="1520826"/>
            <a:ext cx="1152128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4800" y="6524626"/>
            <a:ext cx="2878667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, </a:t>
            </a:r>
            <a:r>
              <a:rPr lang="de-DE" dirty="0" err="1"/>
              <a:t>author</a:t>
            </a:r>
            <a:r>
              <a:rPr lang="de-DE" dirty="0"/>
              <a:t>, DD.MM.YY</a:t>
            </a:r>
            <a:endParaRPr lang="en-GB" dirty="0"/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64965" y="6525344"/>
            <a:ext cx="191675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34800" y="6453188"/>
            <a:ext cx="11521840" cy="14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 algn="r"/>
            <a:r>
              <a:rPr lang="en-GB" dirty="0"/>
              <a:t>University of Basel</a:t>
            </a:r>
          </a:p>
        </p:txBody>
      </p: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3" r:id="rId4"/>
    <p:sldLayoutId id="2147483665" r:id="rId5"/>
    <p:sldLayoutId id="214748366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54" r:id="rId12"/>
    <p:sldLayoutId id="2147483655" r:id="rId13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personalintegrity@unibas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D4CBBD3-608A-D5B5-07EF-300F8F0AE2CD}"/>
              </a:ext>
            </a:extLst>
          </p:cNvPr>
          <p:cNvSpPr/>
          <p:nvPr/>
        </p:nvSpPr>
        <p:spPr>
          <a:xfrm>
            <a:off x="0" y="3068960"/>
            <a:ext cx="12192000" cy="3130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10729808" cy="1044526"/>
          </a:xfrm>
        </p:spPr>
        <p:txBody>
          <a:bodyPr/>
          <a:lstStyle/>
          <a:p>
            <a:r>
              <a:rPr lang="de-CH" sz="3600" dirty="0" err="1"/>
              <a:t>Vice</a:t>
            </a:r>
            <a:r>
              <a:rPr lang="de-CH" sz="3600" dirty="0"/>
              <a:t> </a:t>
            </a:r>
            <a:r>
              <a:rPr lang="de-CH" sz="3600" dirty="0" err="1"/>
              <a:t>President</a:t>
            </a:r>
            <a:r>
              <a:rPr lang="de-CH" dirty="0" err="1"/>
              <a:t>’s</a:t>
            </a:r>
            <a:r>
              <a:rPr lang="de-CH" dirty="0"/>
              <a:t> Office </a:t>
            </a:r>
            <a:r>
              <a:rPr lang="de-CH" dirty="0" err="1"/>
              <a:t>for</a:t>
            </a:r>
            <a:r>
              <a:rPr lang="de-CH" dirty="0"/>
              <a:t> People &amp; Culture</a:t>
            </a:r>
            <a:br>
              <a:rPr lang="en-GB" dirty="0"/>
            </a:br>
            <a:r>
              <a:rPr lang="de-CH" sz="2800" b="0" dirty="0"/>
              <a:t>Personal Integrity Office</a:t>
            </a:r>
            <a:endParaRPr lang="de-CH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99E825A-693C-F9F4-C30E-5A461C40AA1D}"/>
              </a:ext>
            </a:extLst>
          </p:cNvPr>
          <p:cNvSpPr/>
          <p:nvPr/>
        </p:nvSpPr>
        <p:spPr>
          <a:xfrm>
            <a:off x="0" y="3703881"/>
            <a:ext cx="12192000" cy="2619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5FFFB4-E45A-9660-B3B3-B7D9853D6EFE}"/>
              </a:ext>
            </a:extLst>
          </p:cNvPr>
          <p:cNvSpPr txBox="1"/>
          <p:nvPr/>
        </p:nvSpPr>
        <p:spPr>
          <a:xfrm>
            <a:off x="4007768" y="3721499"/>
            <a:ext cx="7253382" cy="32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/>
              <a:t>The University of Basel is committed to a study, research, and working environment that respects the protection of personal integrity.</a:t>
            </a:r>
            <a:br>
              <a:rPr lang="en-US" sz="1600" dirty="0"/>
            </a:br>
            <a:endParaRPr lang="en-US" sz="1600" dirty="0"/>
          </a:p>
          <a:p>
            <a:pPr algn="l"/>
            <a:r>
              <a:rPr lang="en-US" sz="1600" dirty="0"/>
              <a:t>Violations of personal integrity are external assaults on a person as a whole. These are behaviors that overstep boundaries and harm an individual’s sense</a:t>
            </a:r>
          </a:p>
          <a:p>
            <a:pPr algn="l"/>
            <a:r>
              <a:rPr lang="en-US" sz="1600" dirty="0"/>
              <a:t>of self-worth. They include, in particular, bullying, </a:t>
            </a:r>
            <a:r>
              <a:rPr lang="de-CH" sz="1600" dirty="0" err="1"/>
              <a:t>discrimination</a:t>
            </a:r>
            <a:r>
              <a:rPr lang="de-CH" sz="1600" dirty="0"/>
              <a:t> and sexual </a:t>
            </a:r>
            <a:r>
              <a:rPr lang="de-CH" sz="1600" dirty="0" err="1"/>
              <a:t>harassment</a:t>
            </a:r>
            <a:r>
              <a:rPr lang="de-CH" sz="1600" dirty="0"/>
              <a:t>. </a:t>
            </a:r>
            <a:r>
              <a:rPr lang="en-US" sz="1600" dirty="0"/>
              <a:t>In addition, personal boundaries can also be violated in conflicts.</a:t>
            </a:r>
          </a:p>
          <a:p>
            <a:pPr>
              <a:lnSpc>
                <a:spcPts val="2200"/>
              </a:lnSpc>
            </a:pPr>
            <a:endParaRPr lang="en-US" dirty="0"/>
          </a:p>
          <a:p>
            <a:pPr>
              <a:lnSpc>
                <a:spcPts val="2200"/>
              </a:lnSpc>
            </a:pPr>
            <a:endParaRPr lang="en-US" sz="16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B0CB305-8D9A-492D-815E-9508769EA1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63"/>
          <a:stretch/>
        </p:blipFill>
        <p:spPr>
          <a:xfrm>
            <a:off x="551384" y="3607260"/>
            <a:ext cx="2785032" cy="284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D4CBBD3-608A-D5B5-07EF-300F8F0AE2CD}"/>
              </a:ext>
            </a:extLst>
          </p:cNvPr>
          <p:cNvSpPr/>
          <p:nvPr/>
        </p:nvSpPr>
        <p:spPr>
          <a:xfrm>
            <a:off x="0" y="2132856"/>
            <a:ext cx="12192000" cy="4066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10729808" cy="756493"/>
          </a:xfrm>
        </p:spPr>
        <p:txBody>
          <a:bodyPr/>
          <a:lstStyle/>
          <a:p>
            <a:r>
              <a:rPr lang="de-CH" sz="2800" b="0" dirty="0"/>
              <a:t>Personal Integrity Office</a:t>
            </a:r>
            <a:endParaRPr lang="de-CH" b="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99E825A-693C-F9F4-C30E-5A461C40AA1D}"/>
              </a:ext>
            </a:extLst>
          </p:cNvPr>
          <p:cNvSpPr/>
          <p:nvPr/>
        </p:nvSpPr>
        <p:spPr>
          <a:xfrm>
            <a:off x="-8235" y="3723504"/>
            <a:ext cx="12192000" cy="2619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3717E9-63CA-48CA-AB2E-2847B031836D}"/>
              </a:ext>
            </a:extLst>
          </p:cNvPr>
          <p:cNvSpPr txBox="1"/>
          <p:nvPr/>
        </p:nvSpPr>
        <p:spPr>
          <a:xfrm>
            <a:off x="843880" y="2276872"/>
            <a:ext cx="9300864" cy="12669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/>
              <a:t>We provide confidential advice on all matters relating to the protection of personal integrity. 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You decide on further steps yourself.</a:t>
            </a:r>
          </a:p>
          <a:p>
            <a:pPr>
              <a:lnSpc>
                <a:spcPts val="2200"/>
              </a:lnSpc>
            </a:pPr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/>
              <a:t>On request, we provide support as a neutral person – e.g. by helping you prepare for a meeting or 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by anchoring a difficult conversation.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6509422-BE23-7761-4F1C-DEDF360C51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" t="6777" r="-51" b="18222"/>
          <a:stretch/>
        </p:blipFill>
        <p:spPr>
          <a:xfrm>
            <a:off x="911424" y="4024356"/>
            <a:ext cx="1332170" cy="1332170"/>
          </a:xfrm>
          <a:prstGeom prst="ellipse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770A5DF-8AA6-3071-F987-696CCC44248F}"/>
              </a:ext>
            </a:extLst>
          </p:cNvPr>
          <p:cNvSpPr txBox="1"/>
          <p:nvPr/>
        </p:nvSpPr>
        <p:spPr>
          <a:xfrm>
            <a:off x="961916" y="5559231"/>
            <a:ext cx="75608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/>
              <a:t>Dr. Cora Dollinger	     Dominika Hens</a:t>
            </a:r>
          </a:p>
          <a:p>
            <a:pPr>
              <a:lnSpc>
                <a:spcPts val="2200"/>
              </a:lnSpc>
            </a:pPr>
            <a:br>
              <a:rPr lang="en-US" sz="1400" dirty="0"/>
            </a:br>
            <a:endParaRPr lang="en-US" sz="10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64C7217-0876-39B2-790D-E73046690C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71" r="1861" b="14129"/>
          <a:stretch/>
        </p:blipFill>
        <p:spPr>
          <a:xfrm>
            <a:off x="2999656" y="4035788"/>
            <a:ext cx="1296144" cy="1320738"/>
          </a:xfrm>
          <a:prstGeom prst="ellipse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E3ABE1C-4253-A7DD-C7BC-8E3F384E082E}"/>
              </a:ext>
            </a:extLst>
          </p:cNvPr>
          <p:cNvSpPr txBox="1"/>
          <p:nvPr/>
        </p:nvSpPr>
        <p:spPr>
          <a:xfrm>
            <a:off x="5825072" y="3903946"/>
            <a:ext cx="3523878" cy="22607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rgbClr val="1EA5A5"/>
                </a:solidFill>
              </a:rPr>
              <a:t>E-Mail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hlinkClick r:id="rId4"/>
              </a:rPr>
              <a:t>personalintegrity@unibas.ch</a:t>
            </a:r>
            <a:endParaRPr lang="en-US" sz="1600" dirty="0"/>
          </a:p>
          <a:p>
            <a:pPr>
              <a:lnSpc>
                <a:spcPts val="2200"/>
              </a:lnSpc>
            </a:pPr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rgbClr val="1EA5A5"/>
                </a:solidFill>
              </a:rPr>
              <a:t>Phone Number</a:t>
            </a:r>
            <a:br>
              <a:rPr lang="en-US" sz="1600" dirty="0"/>
            </a:br>
            <a:r>
              <a:rPr lang="en-US" sz="1600" dirty="0"/>
              <a:t>+41 61 207 09 99</a:t>
            </a:r>
          </a:p>
          <a:p>
            <a:pPr>
              <a:lnSpc>
                <a:spcPts val="2200"/>
              </a:lnSpc>
            </a:pPr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rgbClr val="1EA5A5"/>
                </a:solidFill>
              </a:rPr>
              <a:t>Web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www.unibas.ch/personal-integrity</a:t>
            </a:r>
            <a:endParaRPr lang="de-CH" sz="16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F0E9388-1A25-D718-9ACC-134AA1C14588}"/>
              </a:ext>
            </a:extLst>
          </p:cNvPr>
          <p:cNvSpPr/>
          <p:nvPr/>
        </p:nvSpPr>
        <p:spPr>
          <a:xfrm>
            <a:off x="5534804" y="3789040"/>
            <a:ext cx="5457739" cy="2490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F73B4EA-E3DE-4076-7293-D8840544BB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902" y="4511005"/>
            <a:ext cx="1080120" cy="104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12479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uni_basel_V04_de</Template>
  <TotalTime>0</TotalTime>
  <Words>174</Words>
  <Application>Microsoft Office PowerPoint</Application>
  <PresentationFormat>Breitbild</PresentationFormat>
  <Paragraphs>19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uni_basel_V04_de</vt:lpstr>
      <vt:lpstr>Vice President’s Office for People &amp; Culture Personal Integrity Office</vt:lpstr>
      <vt:lpstr>Personal Integrity Office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Nicole Franke</dc:creator>
  <cp:lastModifiedBy>Dominika Hens</cp:lastModifiedBy>
  <cp:revision>220</cp:revision>
  <dcterms:created xsi:type="dcterms:W3CDTF">2019-11-04T14:58:36Z</dcterms:created>
  <dcterms:modified xsi:type="dcterms:W3CDTF">2025-09-03T15:08:31Z</dcterms:modified>
</cp:coreProperties>
</file>