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958">
          <p15:clr>
            <a:srgbClr val="A4A3A4"/>
          </p15:clr>
        </p15:guide>
        <p15:guide id="4" orient="horz" pos="4065">
          <p15:clr>
            <a:srgbClr val="A4A3A4"/>
          </p15:clr>
        </p15:guide>
        <p15:guide id="5" orient="horz" pos="4110">
          <p15:clr>
            <a:srgbClr val="A4A3A4"/>
          </p15:clr>
        </p15:guide>
        <p15:guide id="6" orient="horz" pos="142">
          <p15:clr>
            <a:srgbClr val="A4A3A4"/>
          </p15:clr>
        </p15:guide>
        <p15:guide id="7" orient="horz" pos="4178">
          <p15:clr>
            <a:srgbClr val="A4A3A4"/>
          </p15:clr>
        </p15:guide>
        <p15:guide id="8" pos="272">
          <p15:clr>
            <a:srgbClr val="A4A3A4"/>
          </p15:clr>
        </p15:guide>
        <p15:guide id="9" pos="5488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  <p15:guide id="13" pos="3288">
          <p15:clr>
            <a:srgbClr val="A4A3A4"/>
          </p15:clr>
        </p15:guide>
        <p15:guide id="14" pos="3379">
          <p15:clr>
            <a:srgbClr val="A4A3A4"/>
          </p15:clr>
        </p15:guide>
        <p15:guide id="15" pos="3719">
          <p15:clr>
            <a:srgbClr val="A4A3A4"/>
          </p15:clr>
        </p15:guide>
        <p15:guide id="16" pos="3810">
          <p15:clr>
            <a:srgbClr val="A4A3A4"/>
          </p15:clr>
        </p15:guide>
        <p15:guide id="17" pos="4173">
          <p15:clr>
            <a:srgbClr val="A4A3A4"/>
          </p15:clr>
        </p15:guide>
        <p15:guide id="18" pos="4263">
          <p15:clr>
            <a:srgbClr val="A4A3A4"/>
          </p15:clr>
        </p15:guide>
        <p15:guide id="19" pos="4604">
          <p15:clr>
            <a:srgbClr val="A4A3A4"/>
          </p15:clr>
        </p15:guide>
        <p15:guide id="20" pos="4694">
          <p15:clr>
            <a:srgbClr val="A4A3A4"/>
          </p15:clr>
        </p15:guide>
        <p15:guide id="21" pos="5057">
          <p15:clr>
            <a:srgbClr val="A4A3A4"/>
          </p15:clr>
        </p15:guide>
        <p15:guide id="22" pos="5148">
          <p15:clr>
            <a:srgbClr val="A4A3A4"/>
          </p15:clr>
        </p15:guide>
        <p15:guide id="23" pos="2472">
          <p15:clr>
            <a:srgbClr val="A4A3A4"/>
          </p15:clr>
        </p15:guide>
        <p15:guide id="24" pos="2381">
          <p15:clr>
            <a:srgbClr val="A4A3A4"/>
          </p15:clr>
        </p15:guide>
        <p15:guide id="25" pos="2041">
          <p15:clr>
            <a:srgbClr val="A4A3A4"/>
          </p15:clr>
        </p15:guide>
        <p15:guide id="26" pos="1950">
          <p15:clr>
            <a:srgbClr val="A4A3A4"/>
          </p15:clr>
        </p15:guide>
        <p15:guide id="27" pos="1587">
          <p15:clr>
            <a:srgbClr val="A4A3A4"/>
          </p15:clr>
        </p15:guide>
        <p15:guide id="28" pos="1497">
          <p15:clr>
            <a:srgbClr val="A4A3A4"/>
          </p15:clr>
        </p15:guide>
        <p15:guide id="29" pos="1156">
          <p15:clr>
            <a:srgbClr val="A4A3A4"/>
          </p15:clr>
        </p15:guide>
        <p15:guide id="30" pos="1066">
          <p15:clr>
            <a:srgbClr val="A4A3A4"/>
          </p15:clr>
        </p15:guide>
        <p15:guide id="31" pos="703">
          <p15:clr>
            <a:srgbClr val="A4A3A4"/>
          </p15:clr>
        </p15:guide>
        <p15:guide id="32" pos="612">
          <p15:clr>
            <a:srgbClr val="A4A3A4"/>
          </p15:clr>
        </p15:guide>
        <p15:guide id="33" pos="136">
          <p15:clr>
            <a:srgbClr val="A4A3A4"/>
          </p15:clr>
        </p15:guide>
        <p15:guide id="34" pos="56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82" autoAdjust="0"/>
  </p:normalViewPr>
  <p:slideViewPr>
    <p:cSldViewPr showGuides="1">
      <p:cViewPr varScale="1">
        <p:scale>
          <a:sx n="108" d="100"/>
          <a:sy n="108" d="100"/>
        </p:scale>
        <p:origin x="1632" y="63"/>
      </p:cViewPr>
      <p:guideLst>
        <p:guide orient="horz" pos="3929"/>
        <p:guide orient="horz" pos="255"/>
        <p:guide orient="horz" pos="958"/>
        <p:guide orient="horz" pos="4065"/>
        <p:guide orient="horz" pos="4110"/>
        <p:guide orient="horz" pos="142"/>
        <p:guide orient="horz" pos="4178"/>
        <p:guide pos="272"/>
        <p:guide pos="5488"/>
        <p:guide pos="2880"/>
        <p:guide pos="2835"/>
        <p:guide pos="2925"/>
        <p:guide pos="3288"/>
        <p:guide pos="3379"/>
        <p:guide pos="3719"/>
        <p:guide pos="3810"/>
        <p:guide pos="4173"/>
        <p:guide pos="4263"/>
        <p:guide pos="4604"/>
        <p:guide pos="4694"/>
        <p:guide pos="5057"/>
        <p:guide pos="5148"/>
        <p:guide pos="2472"/>
        <p:guide pos="2381"/>
        <p:guide pos="2041"/>
        <p:guide pos="1950"/>
        <p:guide pos="1587"/>
        <p:guide pos="1497"/>
        <p:guide pos="1156"/>
        <p:guide pos="1066"/>
        <p:guide pos="703"/>
        <p:guide pos="612"/>
        <p:guide pos="136"/>
        <p:guide pos="5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53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41-4C1E-A866-FB4322B1D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05210240"/>
        <c:axId val="105211776"/>
      </c:barChart>
      <c:catAx>
        <c:axId val="10521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05211776"/>
        <c:crosses val="autoZero"/>
        <c:auto val="1"/>
        <c:lblAlgn val="ctr"/>
        <c:lblOffset val="100"/>
        <c:noMultiLvlLbl val="0"/>
      </c:catAx>
      <c:valAx>
        <c:axId val="105211776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05210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53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F8B3-49DD-81BE-16028CA89BF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F8B3-49DD-81BE-16028CA89BF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F8B3-49DD-81BE-16028CA89BF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7-F8B3-49DD-81BE-16028CA89BF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9-F8B3-49DD-81BE-16028CA89BF9}"/>
              </c:ext>
            </c:extLst>
          </c:dPt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8B3-49DD-81BE-16028CA89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07042304"/>
        <c:axId val="107043840"/>
      </c:barChart>
      <c:catAx>
        <c:axId val="10704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07043840"/>
        <c:crosses val="autoZero"/>
        <c:auto val="1"/>
        <c:lblAlgn val="ctr"/>
        <c:lblOffset val="100"/>
        <c:noMultiLvlLbl val="0"/>
      </c:catAx>
      <c:valAx>
        <c:axId val="107043840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07042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53E-2"/>
          <c:y val="2.4437500000000001E-2"/>
          <c:w val="0.90044090310992297"/>
          <c:h val="0.794649401220765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Säule 1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80</c:v>
                </c:pt>
                <c:pt idx="1">
                  <c:v>28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B0-45DA-8D56-375A35AC012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Säule 2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31</c:v>
                </c:pt>
                <c:pt idx="1">
                  <c:v>50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B0-45DA-8D56-375A35AC012E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Säule 3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27</c:v>
                </c:pt>
                <c:pt idx="1">
                  <c:v>20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B0-45DA-8D56-375A35AC01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07124992"/>
        <c:axId val="107130880"/>
      </c:barChart>
      <c:catAx>
        <c:axId val="10712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07130880"/>
        <c:crosses val="autoZero"/>
        <c:auto val="1"/>
        <c:lblAlgn val="ctr"/>
        <c:lblOffset val="100"/>
        <c:noMultiLvlLbl val="0"/>
      </c:catAx>
      <c:valAx>
        <c:axId val="107130880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071249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7253830736687144E-3"/>
          <c:y val="0.93154008300801083"/>
          <c:w val="0.99654923385266259"/>
          <c:h val="6.26294776454298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53E-2"/>
          <c:y val="2.4437500000000001E-2"/>
          <c:w val="0.47866177962417278"/>
          <c:h val="0.794649401220765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</c:v>
                </c:pt>
                <c:pt idx="1">
                  <c:v>23</c:v>
                </c:pt>
                <c:pt idx="2">
                  <c:v>50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81-48B7-B822-8B481633802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81-48B7-B822-8B481633802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10</c:v>
                </c:pt>
                <c:pt idx="1">
                  <c:v>4</c:v>
                </c:pt>
                <c:pt idx="2">
                  <c:v>12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81-48B7-B822-8B481633802D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Legende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40</c:v>
                </c:pt>
                <c:pt idx="1">
                  <c:v>110</c:v>
                </c:pt>
                <c:pt idx="2">
                  <c:v>80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81-48B7-B822-8B481633802D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Legende 5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81-48B7-B822-8B481633802D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Legende 6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481-48B7-B822-8B481633802D}"/>
            </c:ext>
          </c:extLst>
        </c:ser>
        <c:ser>
          <c:idx val="6"/>
          <c:order val="6"/>
          <c:tx>
            <c:strRef>
              <c:f>Tabelle1!$H$1</c:f>
              <c:strCache>
                <c:ptCount val="1"/>
                <c:pt idx="0">
                  <c:v>Legende 7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Tabelle1!$H$2:$H$5</c:f>
              <c:numCache>
                <c:formatCode>General</c:formatCode>
                <c:ptCount val="4"/>
                <c:pt idx="0">
                  <c:v>80</c:v>
                </c:pt>
                <c:pt idx="1">
                  <c:v>75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81-48B7-B822-8B481633802D}"/>
            </c:ext>
          </c:extLst>
        </c:ser>
        <c:ser>
          <c:idx val="7"/>
          <c:order val="7"/>
          <c:tx>
            <c:strRef>
              <c:f>Tabelle1!$I$1</c:f>
              <c:strCache>
                <c:ptCount val="1"/>
                <c:pt idx="0">
                  <c:v>Legende 8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Tabelle1!$I$2:$I$5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481-48B7-B822-8B4816338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100"/>
        <c:axId val="108137856"/>
        <c:axId val="108139648"/>
      </c:barChart>
      <c:catAx>
        <c:axId val="108137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08139648"/>
        <c:crosses val="autoZero"/>
        <c:auto val="1"/>
        <c:lblAlgn val="ctr"/>
        <c:lblOffset val="100"/>
        <c:noMultiLvlLbl val="0"/>
      </c:catAx>
      <c:valAx>
        <c:axId val="108139648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08137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423892565576542"/>
          <c:y val="8.400362729443653E-4"/>
          <c:w val="0.18950340563257814"/>
          <c:h val="0.6018496265419962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53E-2"/>
          <c:y val="2.4437500000000001E-2"/>
          <c:w val="0.90044090310992297"/>
          <c:h val="0.857112990150529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E911-4402-B9B0-CC533C5526B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E911-4402-B9B0-CC533C5526B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5-E911-4402-B9B0-CC533C5526B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7-E911-4402-B9B0-CC533C5526BC}"/>
              </c:ext>
            </c:extLst>
          </c:dPt>
          <c:cat>
            <c:strRef>
              <c:f>Tabelle1!$A$2:$A$5</c:f>
              <c:strCache>
                <c:ptCount val="4"/>
                <c:pt idx="0">
                  <c:v>Legende 1, Arial 14pt</c:v>
                </c:pt>
                <c:pt idx="1">
                  <c:v>Legende 2, Arial 14pt</c:v>
                </c:pt>
                <c:pt idx="2">
                  <c:v>Legende 3, Arial 14pt</c:v>
                </c:pt>
                <c:pt idx="3">
                  <c:v>Legende 4, Arial 14pt</c:v>
                </c:pt>
              </c:strCache>
            </c:strRef>
          </c:cat>
          <c:val>
            <c:numRef>
              <c:f>Tabelle1!$B$2:$B$5</c:f>
              <c:numCache>
                <c:formatCode>#0\ "Mio"</c:formatCode>
                <c:ptCount val="4"/>
                <c:pt idx="0">
                  <c:v>210</c:v>
                </c:pt>
                <c:pt idx="1">
                  <c:v>305</c:v>
                </c:pt>
                <c:pt idx="2">
                  <c:v>280</c:v>
                </c:pt>
                <c:pt idx="3">
                  <c:v>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11-4402-B9B0-CC533C5526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axId val="121106816"/>
        <c:axId val="121108352"/>
      </c:barChart>
      <c:catAx>
        <c:axId val="121106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21108352"/>
        <c:crosses val="autoZero"/>
        <c:auto val="0"/>
        <c:lblAlgn val="ctr"/>
        <c:lblOffset val="100"/>
        <c:noMultiLvlLbl val="0"/>
      </c:catAx>
      <c:valAx>
        <c:axId val="121108352"/>
        <c:scaling>
          <c:orientation val="minMax"/>
        </c:scaling>
        <c:delete val="0"/>
        <c:axPos val="b"/>
        <c:majorGridlines>
          <c:spPr>
            <a:ln w="6350">
              <a:solidFill>
                <a:schemeClr val="tx1"/>
              </a:solidFill>
            </a:ln>
          </c:spPr>
        </c:majorGridlines>
        <c:numFmt formatCode="#0\ &quot;Mio&quot;" sourceLinked="1"/>
        <c:majorTickMark val="none"/>
        <c:minorTickMark val="none"/>
        <c:tickLblPos val="nextTo"/>
        <c:spPr>
          <a:ln>
            <a:noFill/>
          </a:ln>
        </c:spPr>
        <c:crossAx val="121106816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10230150877733"/>
          <c:y val="9.9103417696154966E-2"/>
          <c:w val="0.46597703412073482"/>
          <c:h val="0.75140170500656533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8.5416666666666669E-2"/>
                  <c:y val="-9.4064219727245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75-4AB5-8699-24AA0793A843}"/>
                </c:ext>
              </c:extLst>
            </c:dLbl>
            <c:dLbl>
              <c:idx val="1"/>
              <c:layout>
                <c:manualLayout>
                  <c:x val="0.1125"/>
                  <c:y val="0.104142528983736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75-4AB5-8699-24AA0793A843}"/>
                </c:ext>
              </c:extLst>
            </c:dLbl>
            <c:dLbl>
              <c:idx val="2"/>
              <c:layout>
                <c:manualLayout>
                  <c:x val="-9.0148713850337861E-2"/>
                  <c:y val="6.9918242724475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75-4AB5-8699-24AA0793A843}"/>
                </c:ext>
              </c:extLst>
            </c:dLbl>
            <c:dLbl>
              <c:idx val="3"/>
              <c:layout>
                <c:manualLayout>
                  <c:x val="-8.996293336355124E-2"/>
                  <c:y val="-8.4825901244511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75-4AB5-8699-24AA0793A843}"/>
                </c:ext>
              </c:extLst>
            </c:dLbl>
            <c:dLbl>
              <c:idx val="4"/>
              <c:layout>
                <c:manualLayout>
                  <c:x val="-3.7879537904586924E-2"/>
                  <c:y val="-0.121779604525714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75-4AB5-8699-24AA0793A8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  <c:pt idx="3">
                  <c:v>Legende 4</c:v>
                </c:pt>
                <c:pt idx="4">
                  <c:v>Legende 5</c:v>
                </c:pt>
              </c:strCache>
            </c:strRef>
          </c:cat>
          <c:val>
            <c:numRef>
              <c:f>Tabelle1!$B$2:$B$6</c:f>
              <c:numCache>
                <c:formatCode>0%</c:formatCode>
                <c:ptCount val="5"/>
                <c:pt idx="0">
                  <c:v>0.34</c:v>
                </c:pt>
                <c:pt idx="1">
                  <c:v>0.3</c:v>
                </c:pt>
                <c:pt idx="2">
                  <c:v>0.14000000000000001</c:v>
                </c:pt>
                <c:pt idx="3">
                  <c:v>0.12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875-4AB5-8699-24AA0793A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legend>
      <c:legendPos val="r"/>
      <c:layout>
        <c:manualLayout>
          <c:xMode val="edge"/>
          <c:yMode val="edge"/>
          <c:x val="0.66067704894963442"/>
          <c:y val="0.17022193102709435"/>
          <c:w val="0.18890540446272905"/>
          <c:h val="0.435943740043209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95212791652576E-2"/>
          <c:y val="2.4437500000000001E-2"/>
          <c:w val="0.69187104487705908"/>
          <c:h val="0.88095963523693777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41</c:v>
                </c:pt>
                <c:pt idx="1">
                  <c:v>85</c:v>
                </c:pt>
                <c:pt idx="2">
                  <c:v>78</c:v>
                </c:pt>
                <c:pt idx="3">
                  <c:v>75</c:v>
                </c:pt>
                <c:pt idx="4">
                  <c:v>79</c:v>
                </c:pt>
                <c:pt idx="5">
                  <c:v>90</c:v>
                </c:pt>
                <c:pt idx="6">
                  <c:v>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CB-4A8A-8473-29CBA878DC2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Tabelle1!$C$2:$C$8</c:f>
              <c:numCache>
                <c:formatCode>General</c:formatCode>
                <c:ptCount val="7"/>
                <c:pt idx="0">
                  <c:v>70</c:v>
                </c:pt>
                <c:pt idx="1">
                  <c:v>60</c:v>
                </c:pt>
                <c:pt idx="2">
                  <c:v>65</c:v>
                </c:pt>
                <c:pt idx="3">
                  <c:v>70</c:v>
                </c:pt>
                <c:pt idx="4">
                  <c:v>50</c:v>
                </c:pt>
                <c:pt idx="5">
                  <c:v>38</c:v>
                </c:pt>
                <c:pt idx="6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CB-4A8A-8473-29CBA878DC2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Tabelle1!$D$2:$D$8</c:f>
              <c:numCache>
                <c:formatCode>General</c:formatCode>
                <c:ptCount val="7"/>
                <c:pt idx="0">
                  <c:v>30</c:v>
                </c:pt>
                <c:pt idx="1">
                  <c:v>25</c:v>
                </c:pt>
                <c:pt idx="2">
                  <c:v>18</c:v>
                </c:pt>
                <c:pt idx="3">
                  <c:v>30</c:v>
                </c:pt>
                <c:pt idx="4">
                  <c:v>35</c:v>
                </c:pt>
                <c:pt idx="5">
                  <c:v>30</c:v>
                </c:pt>
                <c:pt idx="6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CB-4A8A-8473-29CBA878D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707840"/>
        <c:axId val="154709376"/>
      </c:lineChart>
      <c:catAx>
        <c:axId val="15470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154709376"/>
        <c:crosses val="autoZero"/>
        <c:auto val="1"/>
        <c:lblAlgn val="ctr"/>
        <c:lblOffset val="100"/>
        <c:noMultiLvlLbl val="0"/>
      </c:catAx>
      <c:valAx>
        <c:axId val="154709376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54707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60098545963961"/>
          <c:y val="1.1063585527533979E-2"/>
          <c:w val="0.16944809429496163"/>
          <c:h val="0.290210739771899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18.01.2023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3"/>
            <a:ext cx="8928100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27584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7019379" y="544860"/>
            <a:ext cx="0" cy="723900"/>
          </a:xfrm>
          <a:prstGeom prst="line">
            <a:avLst/>
          </a:prstGeom>
          <a:ln w="1143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26">
            <a:extLst>
              <a:ext uri="{FF2B5EF4-FFF2-40B4-BE49-F238E27FC236}">
                <a16:creationId xmlns:a16="http://schemas.microsoft.com/office/drawing/2014/main" id="{33C41BF0-1594-4A3E-AE0F-50B849BA80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44" y="548680"/>
            <a:ext cx="887524" cy="18835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9AA53D4-6530-427C-85AC-561D98757D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9" y="456574"/>
            <a:ext cx="1691805" cy="76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5"/>
            <a:ext cx="8928100" cy="2771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376363"/>
            <a:ext cx="7065818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27584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0"/>
            <a:ext cx="8712200" cy="36353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7019379" y="544860"/>
            <a:ext cx="0" cy="723900"/>
          </a:xfrm>
          <a:prstGeom prst="line">
            <a:avLst/>
          </a:prstGeom>
          <a:ln w="1143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F0A03F3C-9C6B-4ACE-AB1B-114F018297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44" y="548680"/>
            <a:ext cx="887524" cy="188354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1FF7D03-94CC-4D3E-80DE-2129CFB1D0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457242"/>
            <a:ext cx="1698180" cy="76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6192838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767513" y="1520825"/>
            <a:ext cx="1944687" cy="47164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799" y="1520824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7" y="1520825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4643437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901714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3240088" y="1520825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3240088" y="4901715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048374" y="1524273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6048374" y="4905163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404813"/>
            <a:ext cx="8280400" cy="511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31801" y="5625244"/>
            <a:ext cx="8280400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520826"/>
            <a:ext cx="828020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1800" y="6524626"/>
            <a:ext cx="2159000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Titel Vortrag, Autor, DD.MM.YY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232" y="6525344"/>
            <a:ext cx="1908212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68444" y="6525344"/>
            <a:ext cx="143756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432000" y="6453188"/>
            <a:ext cx="82802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Titel-/Kapitelfolie, Titel 1</a:t>
            </a:r>
            <a:br>
              <a:rPr lang="de-CH" dirty="0"/>
            </a:br>
            <a:r>
              <a:rPr lang="de-CH" b="0" dirty="0"/>
              <a:t>Titel 2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Autor, DD.MM.YY</a:t>
            </a:r>
          </a:p>
        </p:txBody>
      </p:sp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Farben.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10</a:t>
            </a:fld>
            <a:endParaRPr lang="de-CH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7236296" y="1511710"/>
            <a:ext cx="720000" cy="1567880"/>
            <a:chOff x="431800" y="1520825"/>
            <a:chExt cx="720000" cy="1567880"/>
          </a:xfrm>
        </p:grpSpPr>
        <p:sp>
          <p:nvSpPr>
            <p:cNvPr id="6" name="Rechteck 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255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10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5724128" y="1511710"/>
            <a:ext cx="720000" cy="1567880"/>
            <a:chOff x="431800" y="1520825"/>
            <a:chExt cx="720000" cy="1567880"/>
          </a:xfrm>
        </p:grpSpPr>
        <p:sp>
          <p:nvSpPr>
            <p:cNvPr id="13" name="Rechteck 12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6E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190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195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200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8</a:t>
              </a: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4968044" y="1511710"/>
            <a:ext cx="720000" cy="1567880"/>
            <a:chOff x="431800" y="1520825"/>
            <a:chExt cx="720000" cy="1567880"/>
          </a:xfrm>
        </p:grpSpPr>
        <p:sp>
          <p:nvSpPr>
            <p:cNvPr id="16" name="Rechteck 1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BEC3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110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7</a:t>
              </a: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31800" y="1511710"/>
            <a:ext cx="720000" cy="1567880"/>
            <a:chOff x="431800" y="1520825"/>
            <a:chExt cx="720000" cy="1567880"/>
          </a:xfrm>
        </p:grpSpPr>
        <p:sp>
          <p:nvSpPr>
            <p:cNvPr id="19" name="Rechteck 18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A5D7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215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210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1187624" y="1511710"/>
            <a:ext cx="720000" cy="1567880"/>
            <a:chOff x="431800" y="1520825"/>
            <a:chExt cx="720000" cy="1567880"/>
          </a:xfrm>
        </p:grpSpPr>
        <p:sp>
          <p:nvSpPr>
            <p:cNvPr id="22" name="Rechteck 21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1E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165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2</a:t>
              </a: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1943708" y="1511710"/>
            <a:ext cx="720000" cy="1567880"/>
            <a:chOff x="431800" y="1520825"/>
            <a:chExt cx="720000" cy="1567880"/>
          </a:xfrm>
        </p:grpSpPr>
        <p:sp>
          <p:nvSpPr>
            <p:cNvPr id="25" name="Rechteck 24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2D3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60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3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480212" y="1511710"/>
            <a:ext cx="720000" cy="1567880"/>
            <a:chOff x="431800" y="1520825"/>
            <a:chExt cx="720000" cy="1567880"/>
          </a:xfrm>
        </p:grpSpPr>
        <p:sp>
          <p:nvSpPr>
            <p:cNvPr id="28" name="Rechteck 27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0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9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2699872" y="1511710"/>
            <a:ext cx="720000" cy="1567880"/>
            <a:chOff x="431800" y="1520825"/>
            <a:chExt cx="720000" cy="1567880"/>
          </a:xfrm>
        </p:grpSpPr>
        <p:sp>
          <p:nvSpPr>
            <p:cNvPr id="31" name="Rechteck 30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8C91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140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150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4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3455956" y="1511710"/>
            <a:ext cx="720000" cy="1567880"/>
            <a:chOff x="431800" y="1520825"/>
            <a:chExt cx="720000" cy="1567880"/>
          </a:xfrm>
        </p:grpSpPr>
        <p:sp>
          <p:nvSpPr>
            <p:cNvPr id="34" name="Rechteck 33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D205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210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55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5</a:t>
              </a: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4211960" y="1511710"/>
            <a:ext cx="720000" cy="1567880"/>
            <a:chOff x="431800" y="1520825"/>
            <a:chExt cx="720000" cy="1567880"/>
          </a:xfrm>
        </p:grpSpPr>
        <p:sp>
          <p:nvSpPr>
            <p:cNvPr id="37" name="Rechteck 36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EB8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235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155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6</a:t>
              </a:r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431800" y="3392996"/>
            <a:ext cx="7524496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Die Reihenfolge der zehn Farben ist definiert. </a:t>
            </a:r>
          </a:p>
          <a:p>
            <a:pPr>
              <a:lnSpc>
                <a:spcPts val="2200"/>
              </a:lnSpc>
            </a:pPr>
            <a:r>
              <a:rPr lang="de-CH" dirty="0"/>
              <a:t>Erste eingesetzte Farbe ist Mint.</a:t>
            </a:r>
          </a:p>
        </p:txBody>
      </p:sp>
    </p:spTree>
    <p:extLst>
      <p:ext uri="{BB962C8B-B14F-4D97-AF65-F5344CB8AC3E}">
        <p14:creationId xmlns:p14="http://schemas.microsoft.com/office/powerpoint/2010/main" val="491245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11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40731"/>
              </p:ext>
            </p:extLst>
          </p:nvPr>
        </p:nvGraphicFramePr>
        <p:xfrm>
          <a:off x="431800" y="1525997"/>
          <a:ext cx="8280400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434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12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880629"/>
              </p:ext>
            </p:extLst>
          </p:nvPr>
        </p:nvGraphicFramePr>
        <p:xfrm>
          <a:off x="431800" y="1525997"/>
          <a:ext cx="8280400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091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431800" y="1520825"/>
            <a:ext cx="3348038" cy="28082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</a:t>
            </a:r>
            <a:br>
              <a:rPr lang="de-CH" dirty="0"/>
            </a:br>
            <a:r>
              <a:rPr lang="de-CH" dirty="0"/>
              <a:t>ist knapp, eindeutig und bezieht sich nur auf das abgebildete </a:t>
            </a:r>
          </a:p>
          <a:p>
            <a:pPr>
              <a:lnSpc>
                <a:spcPts val="2200"/>
              </a:lnSpc>
            </a:pPr>
            <a:r>
              <a:rPr lang="de-CH" dirty="0"/>
              <a:t>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851395532"/>
              </p:ext>
            </p:extLst>
          </p:nvPr>
        </p:nvGraphicFramePr>
        <p:xfrm>
          <a:off x="4103948" y="1520825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4273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431800" y="1520825"/>
            <a:ext cx="3348038" cy="28082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</a:t>
            </a:r>
            <a:br>
              <a:rPr lang="de-CH" dirty="0"/>
            </a:br>
            <a:r>
              <a:rPr lang="de-CH" dirty="0"/>
              <a:t>ist knapp, eindeutig und bezieht sich nur auf das abgebildete </a:t>
            </a:r>
          </a:p>
          <a:p>
            <a:pPr>
              <a:lnSpc>
                <a:spcPts val="2200"/>
              </a:lnSpc>
            </a:pPr>
            <a:r>
              <a:rPr lang="de-CH" dirty="0"/>
              <a:t>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455708171"/>
              </p:ext>
            </p:extLst>
          </p:nvPr>
        </p:nvGraphicFramePr>
        <p:xfrm>
          <a:off x="4103948" y="1520825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6177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431800" y="1520825"/>
            <a:ext cx="3348038" cy="28082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</a:t>
            </a:r>
            <a:br>
              <a:rPr lang="de-CH" dirty="0"/>
            </a:br>
            <a:r>
              <a:rPr lang="de-CH" dirty="0"/>
              <a:t>ist knapp, eindeutig und bezieht sich nur auf das abgebildete </a:t>
            </a:r>
          </a:p>
          <a:p>
            <a:pPr>
              <a:lnSpc>
                <a:spcPts val="2200"/>
              </a:lnSpc>
            </a:pPr>
            <a:r>
              <a:rPr lang="de-CH" dirty="0"/>
              <a:t>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222462019"/>
              </p:ext>
            </p:extLst>
          </p:nvPr>
        </p:nvGraphicFramePr>
        <p:xfrm>
          <a:off x="4103948" y="1520825"/>
          <a:ext cx="4608252" cy="4356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612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4.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16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839620428"/>
              </p:ext>
            </p:extLst>
          </p:nvPr>
        </p:nvGraphicFramePr>
        <p:xfrm>
          <a:off x="431800" y="1520825"/>
          <a:ext cx="8280400" cy="471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5127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Balkendiagramm.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431800" y="1520825"/>
            <a:ext cx="8280400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433595676"/>
              </p:ext>
            </p:extLst>
          </p:nvPr>
        </p:nvGraphicFramePr>
        <p:xfrm>
          <a:off x="431800" y="2348880"/>
          <a:ext cx="8280400" cy="374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158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Kuchendiagramm.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431800" y="1520825"/>
            <a:ext cx="8280400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173438880"/>
              </p:ext>
            </p:extLst>
          </p:nvPr>
        </p:nvGraphicFramePr>
        <p:xfrm>
          <a:off x="426418" y="2204864"/>
          <a:ext cx="8285782" cy="4032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8431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Liniendiagramm.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19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19541692"/>
              </p:ext>
            </p:extLst>
          </p:nvPr>
        </p:nvGraphicFramePr>
        <p:xfrm>
          <a:off x="431800" y="2384884"/>
          <a:ext cx="8280400" cy="34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31800" y="1520825"/>
            <a:ext cx="8280400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</p:spTree>
    <p:extLst>
      <p:ext uri="{BB962C8B-B14F-4D97-AF65-F5344CB8AC3E}">
        <p14:creationId xmlns:p14="http://schemas.microsoft.com/office/powerpoint/2010/main" val="45021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Titel-/Kapitelfolie, Titel 1</a:t>
            </a:r>
            <a:br>
              <a:rPr lang="de-CH" dirty="0"/>
            </a:br>
            <a:r>
              <a:rPr lang="de-CH" b="0" dirty="0"/>
              <a:t>Titel 2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Autor, DD.MM.YY</a:t>
            </a:r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" b="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3546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Tabelle, Beispiel.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20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322609"/>
              </p:ext>
            </p:extLst>
          </p:nvPr>
        </p:nvGraphicFramePr>
        <p:xfrm>
          <a:off x="431800" y="1520824"/>
          <a:ext cx="8280398" cy="31665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168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4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4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Titel, Arial fett, 16pt. 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81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Vielen Dank</a:t>
            </a:r>
            <a:br>
              <a:rPr lang="de-CH" dirty="0"/>
            </a:br>
            <a:r>
              <a:rPr lang="de-CH" b="0" dirty="0"/>
              <a:t>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6927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2000" y="1664804"/>
            <a:ext cx="8280200" cy="4572484"/>
          </a:xfrm>
        </p:spPr>
        <p:txBody>
          <a:bodyPr/>
          <a:lstStyle/>
          <a:p>
            <a:r>
              <a:rPr lang="de-CH" dirty="0"/>
              <a:t>Die rote Linie ist die Schulterhöhe. Sie kennzeichnet die obere Begrenzung für Lauftext, Bilder und Grafiken. 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3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31800" y="1520825"/>
            <a:ext cx="828040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43180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97155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1116013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69227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183515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376488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2519363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09562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3240088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3779838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92430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4500563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644232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521970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536019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5903913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04837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6624638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676354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7308850" y="-571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7451725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8027988" y="-571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8172450" y="-571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712200" y="0"/>
            <a:ext cx="0" cy="685800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1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03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" b="189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</a:p>
          <a:p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1350755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" r="10"/>
          <a:stretch>
            <a:fillRect/>
          </a:stretch>
        </p:blipFill>
        <p:spPr/>
      </p:pic>
      <p:pic>
        <p:nvPicPr>
          <p:cNvPr id="11" name="Bildplatzhalt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" r="10"/>
          <a:stretch>
            <a:fillRect/>
          </a:stretch>
        </p:blipFill>
        <p:spPr/>
      </p:pic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3648480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7</a:t>
            </a:fld>
            <a:endParaRPr lang="de-CH" dirty="0"/>
          </a:p>
        </p:txBody>
      </p:sp>
      <p:pic>
        <p:nvPicPr>
          <p:cNvPr id="12" name="Bildplatzhalter 1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" r="107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3" name="Bildplatzhalter 1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" r="107"/>
          <a:stretch>
            <a:fillRect/>
          </a:stretch>
        </p:blipFill>
        <p:spPr/>
      </p:pic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4" name="Bildplatzhalter 13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" r="107"/>
          <a:stretch>
            <a:fillRect/>
          </a:stretch>
        </p:blipFill>
        <p:spPr/>
      </p:pic>
      <p:sp>
        <p:nvSpPr>
          <p:cNvPr id="11" name="Textplatzhalt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145480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739763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0477251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1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uni_basel_V01_de</Template>
  <TotalTime>0</TotalTime>
  <Words>636</Words>
  <Application>Microsoft Office PowerPoint</Application>
  <PresentationFormat>Bildschirmpräsentation (4:3)</PresentationFormat>
  <Paragraphs>205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Arial</vt:lpstr>
      <vt:lpstr>Calibri</vt:lpstr>
      <vt:lpstr>Georgia</vt:lpstr>
      <vt:lpstr>uni_basel_V01_de</vt:lpstr>
      <vt:lpstr>Titel-/Kapitelfolie, Titel 1 Titel 2</vt:lpstr>
      <vt:lpstr>Titel-/Kapitelfolie, Titel 1 Titel 2</vt:lpstr>
      <vt:lpstr>Raster, Schulterhöhe.</vt:lpstr>
      <vt:lpstr>Seitentitel, maximal 2 Zeilen.</vt:lpstr>
      <vt:lpstr>Umgang mit Bildmaterial, Beispiel 1.</vt:lpstr>
      <vt:lpstr>Umgang mit Bildmaterial, Beispiel 2.</vt:lpstr>
      <vt:lpstr>Umgang mit Bildmaterial, Beispiel 3.</vt:lpstr>
      <vt:lpstr>PowerPoint-Präsentation</vt:lpstr>
      <vt:lpstr>PowerPoint-Präsentation</vt:lpstr>
      <vt:lpstr>Farben.</vt:lpstr>
      <vt:lpstr>Agenda.</vt:lpstr>
      <vt:lpstr>Agenda.</vt:lpstr>
      <vt:lpstr>Säulendiagramm, Beispiel 1.</vt:lpstr>
      <vt:lpstr>Säulendiagramm, Beispiel 2.</vt:lpstr>
      <vt:lpstr>Säulendiagramm, Beispiel 3.</vt:lpstr>
      <vt:lpstr>Säulendiagramm, Beispiel 4.</vt:lpstr>
      <vt:lpstr>Balkendiagramm.</vt:lpstr>
      <vt:lpstr>Kuchendiagramm.</vt:lpstr>
      <vt:lpstr>Liniendiagramm.</vt:lpstr>
      <vt:lpstr>Tabelle, Beispiel.</vt:lpstr>
      <vt:lpstr>Vielen Dank für Ihre Aufmerksamkeit.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Andrea Hofer</dc:creator>
  <cp:lastModifiedBy>Andrea Hofer</cp:lastModifiedBy>
  <cp:revision>11</cp:revision>
  <dcterms:created xsi:type="dcterms:W3CDTF">2017-03-08T09:02:45Z</dcterms:created>
  <dcterms:modified xsi:type="dcterms:W3CDTF">2023-01-18T14:53:19Z</dcterms:modified>
</cp:coreProperties>
</file>